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mp4" ContentType="video/mp4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4f88e1199de40ea" /><Relationship Type="http://schemas.openxmlformats.org/officeDocument/2006/relationships/extended-properties" Target="/docProps/app.xml" Id="R3b79e354a24b4fce" /><Relationship Type="http://schemas.openxmlformats.org/officeDocument/2006/relationships/officeDocument" Target="/ppt/presentation.xml" Id="R37b7f0b313fd47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6a1ceae5884472"/>
  </p:sldMasterIdLst>
  <p:notesMasterIdLst>
    <p:notesMasterId xmlns:r="http://schemas.openxmlformats.org/officeDocument/2006/relationships" r:id="R4f65c9cf7fdc4178"/>
  </p:notesMasterIdLst>
  <p:sldIdLst>
    <p:sldId xmlns:r="http://schemas.openxmlformats.org/officeDocument/2006/relationships" id="256" r:id="R45d8ab46f3fc4ccc"/>
    <p:sldId xmlns:r="http://schemas.openxmlformats.org/officeDocument/2006/relationships" id="257" r:id="R515b25a761c94593"/>
    <p:sldId xmlns:r="http://schemas.openxmlformats.org/officeDocument/2006/relationships" id="258" r:id="R88a655da57844abe"/>
    <p:sldId xmlns:r="http://schemas.openxmlformats.org/officeDocument/2006/relationships" id="259" r:id="Re4e3809c85d344ac"/>
    <p:sldId xmlns:r="http://schemas.openxmlformats.org/officeDocument/2006/relationships" id="260" r:id="R21f0a7e5edcd4818"/>
    <p:sldId xmlns:r="http://schemas.openxmlformats.org/officeDocument/2006/relationships" id="261" r:id="R630a32a38f2a4d00"/>
    <p:sldId xmlns:r="http://schemas.openxmlformats.org/officeDocument/2006/relationships" id="262" r:id="R74b9f0abecff4706"/>
    <p:sldId xmlns:r="http://schemas.openxmlformats.org/officeDocument/2006/relationships" id="263" r:id="R4e951b9522ea4188"/>
    <p:sldId xmlns:r="http://schemas.openxmlformats.org/officeDocument/2006/relationships" id="264" r:id="Radd46d49e4a3459a"/>
    <p:sldId xmlns:r="http://schemas.openxmlformats.org/officeDocument/2006/relationships" id="265" r:id="R5f25dff335404b22"/>
    <p:sldId xmlns:r="http://schemas.openxmlformats.org/officeDocument/2006/relationships" id="266" r:id="Rcd774dbf4d34427e"/>
    <p:sldId xmlns:r="http://schemas.openxmlformats.org/officeDocument/2006/relationships" id="267" r:id="R8c09743d2b724c49"/>
    <p:sldId xmlns:r="http://schemas.openxmlformats.org/officeDocument/2006/relationships" id="268" r:id="R423ebfbaeab741f1"/>
    <p:sldId xmlns:r="http://schemas.openxmlformats.org/officeDocument/2006/relationships" id="269" r:id="R395e5962289f4317"/>
    <p:sldId xmlns:r="http://schemas.openxmlformats.org/officeDocument/2006/relationships" id="270" r:id="Rbfff2ee385434510"/>
    <p:sldId xmlns:r="http://schemas.openxmlformats.org/officeDocument/2006/relationships" id="271" r:id="R9c81cc3bc7ff4824"/>
    <p:sldId xmlns:r="http://schemas.openxmlformats.org/officeDocument/2006/relationships" id="272" r:id="R886b5fe289814f64"/>
    <p:sldId xmlns:r="http://schemas.openxmlformats.org/officeDocument/2006/relationships" id="273" r:id="R67dd773a9df348de"/>
    <p:sldId xmlns:r="http://schemas.openxmlformats.org/officeDocument/2006/relationships" id="274" r:id="R93d1e73823744088"/>
    <p:sldId xmlns:r="http://schemas.openxmlformats.org/officeDocument/2006/relationships" id="275" r:id="R78a979818a7c446a"/>
    <p:sldId xmlns:r="http://schemas.openxmlformats.org/officeDocument/2006/relationships" id="276" r:id="Ra8d93444fa3f4862"/>
    <p:sldId xmlns:r="http://schemas.openxmlformats.org/officeDocument/2006/relationships" id="277" r:id="R9cefbd2b9da44254"/>
    <p:sldId xmlns:r="http://schemas.openxmlformats.org/officeDocument/2006/relationships" id="278" r:id="R5396567548454919"/>
    <p:sldId xmlns:r="http://schemas.openxmlformats.org/officeDocument/2006/relationships" id="279" r:id="Rb497f76d647145d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2f7d52ef29549b3" /><Relationship Type="http://schemas.openxmlformats.org/officeDocument/2006/relationships/slideMaster" Target="/ppt/slideMasters/slideMaster1.xml" Id="R536a1ceae5884472" /><Relationship Type="http://schemas.openxmlformats.org/officeDocument/2006/relationships/notesMaster" Target="/ppt/notesMasters/notesMaster1.xml" Id="R4f65c9cf7fdc4178" /><Relationship Type="http://schemas.openxmlformats.org/officeDocument/2006/relationships/presProps" Target="/ppt/presProps.xml" Id="R99233598ec034a59" /><Relationship Type="http://schemas.openxmlformats.org/officeDocument/2006/relationships/tableStyles" Target="/ppt/tableStyles.xml" Id="Rcce2546b055a4a48" /><Relationship Type="http://schemas.openxmlformats.org/officeDocument/2006/relationships/slide" Target="/ppt/slides/slide1.xml" Id="R45d8ab46f3fc4ccc" /><Relationship Type="http://schemas.openxmlformats.org/officeDocument/2006/relationships/slide" Target="/ppt/slides/slide2.xml" Id="R515b25a761c94593" /><Relationship Type="http://schemas.openxmlformats.org/officeDocument/2006/relationships/slide" Target="/ppt/slides/slide3.xml" Id="R88a655da57844abe" /><Relationship Type="http://schemas.openxmlformats.org/officeDocument/2006/relationships/slide" Target="/ppt/slides/slide4.xml" Id="Re4e3809c85d344ac" /><Relationship Type="http://schemas.openxmlformats.org/officeDocument/2006/relationships/slide" Target="/ppt/slides/slide5.xml" Id="R21f0a7e5edcd4818" /><Relationship Type="http://schemas.openxmlformats.org/officeDocument/2006/relationships/slide" Target="/ppt/slides/slide6.xml" Id="R630a32a38f2a4d00" /><Relationship Type="http://schemas.openxmlformats.org/officeDocument/2006/relationships/slide" Target="/ppt/slides/slide7.xml" Id="R74b9f0abecff4706" /><Relationship Type="http://schemas.openxmlformats.org/officeDocument/2006/relationships/slide" Target="/ppt/slides/slide8.xml" Id="R4e951b9522ea4188" /><Relationship Type="http://schemas.openxmlformats.org/officeDocument/2006/relationships/slide" Target="/ppt/slides/slide9.xml" Id="Radd46d49e4a3459a" /><Relationship Type="http://schemas.openxmlformats.org/officeDocument/2006/relationships/slide" Target="/ppt/slides/slide10.xml" Id="R5f25dff335404b22" /><Relationship Type="http://schemas.openxmlformats.org/officeDocument/2006/relationships/slide" Target="/ppt/slides/slide11.xml" Id="Rcd774dbf4d34427e" /><Relationship Type="http://schemas.openxmlformats.org/officeDocument/2006/relationships/slide" Target="/ppt/slides/slide12.xml" Id="R8c09743d2b724c49" /><Relationship Type="http://schemas.openxmlformats.org/officeDocument/2006/relationships/slide" Target="/ppt/slides/slide13.xml" Id="R423ebfbaeab741f1" /><Relationship Type="http://schemas.openxmlformats.org/officeDocument/2006/relationships/slide" Target="/ppt/slides/slide14.xml" Id="R395e5962289f4317" /><Relationship Type="http://schemas.openxmlformats.org/officeDocument/2006/relationships/slide" Target="/ppt/slides/slide15.xml" Id="Rbfff2ee385434510" /><Relationship Type="http://schemas.openxmlformats.org/officeDocument/2006/relationships/slide" Target="/ppt/slides/slide16.xml" Id="R9c81cc3bc7ff4824" /><Relationship Type="http://schemas.openxmlformats.org/officeDocument/2006/relationships/slide" Target="/ppt/slides/slide17.xml" Id="R886b5fe289814f64" /><Relationship Type="http://schemas.openxmlformats.org/officeDocument/2006/relationships/slide" Target="/ppt/slides/slide18.xml" Id="R67dd773a9df348de" /><Relationship Type="http://schemas.openxmlformats.org/officeDocument/2006/relationships/slide" Target="/ppt/slides/slide19.xml" Id="R93d1e73823744088" /><Relationship Type="http://schemas.openxmlformats.org/officeDocument/2006/relationships/slide" Target="/ppt/slides/slide20.xml" Id="R78a979818a7c446a" /><Relationship Type="http://schemas.openxmlformats.org/officeDocument/2006/relationships/slide" Target="/ppt/slides/slide21.xml" Id="Ra8d93444fa3f4862" /><Relationship Type="http://schemas.openxmlformats.org/officeDocument/2006/relationships/slide" Target="/ppt/slides/slide22.xml" Id="R9cefbd2b9da44254" /><Relationship Type="http://schemas.openxmlformats.org/officeDocument/2006/relationships/slide" Target="/ppt/slides/slide23.xml" Id="R5396567548454919" /><Relationship Type="http://schemas.openxmlformats.org/officeDocument/2006/relationships/slide" Target="/ppt/slides/slide24.xml" Id="Rb497f76d647145d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da927d98f2d462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6e4eee46e9047ce" /><Relationship Type="http://schemas.openxmlformats.org/officeDocument/2006/relationships/notesMaster" Target="/ppt/notesMasters/notesMaster1.xml" Id="Rdd9c37d9585c4af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33e1657b56342cd" /><Relationship Type="http://schemas.openxmlformats.org/officeDocument/2006/relationships/notesMaster" Target="/ppt/notesMasters/notesMaster1.xml" Id="Rc1347522de2d434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f734743b7bc4cd1" /><Relationship Type="http://schemas.openxmlformats.org/officeDocument/2006/relationships/notesMaster" Target="/ppt/notesMasters/notesMaster1.xml" Id="R017b508d54f347e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3c455f0d9de4e92" /><Relationship Type="http://schemas.openxmlformats.org/officeDocument/2006/relationships/notesMaster" Target="/ppt/notesMasters/notesMaster1.xml" Id="R6d72d77fe7b0464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33b5cc8a6e94a43" /><Relationship Type="http://schemas.openxmlformats.org/officeDocument/2006/relationships/notesMaster" Target="/ppt/notesMasters/notesMaster1.xml" Id="Rfdffc8e7e2b84f08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6c6c5a419684353" /><Relationship Type="http://schemas.openxmlformats.org/officeDocument/2006/relationships/notesMaster" Target="/ppt/notesMasters/notesMaster1.xml" Id="R3aab05dafe7c4d8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de8c152a59a4102" /><Relationship Type="http://schemas.openxmlformats.org/officeDocument/2006/relationships/notesMaster" Target="/ppt/notesMasters/notesMaster1.xml" Id="R3964c7198252466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5718146e8d545c2" /><Relationship Type="http://schemas.openxmlformats.org/officeDocument/2006/relationships/notesMaster" Target="/ppt/notesMasters/notesMaster1.xml" Id="Rbfd84de046f543e8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71e4f15ef0f4fcd" /><Relationship Type="http://schemas.openxmlformats.org/officeDocument/2006/relationships/notesMaster" Target="/ppt/notesMasters/notesMaster1.xml" Id="Rc9c7709a16d144f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1e16c9341874633" /><Relationship Type="http://schemas.openxmlformats.org/officeDocument/2006/relationships/notesMaster" Target="/ppt/notesMasters/notesMaster1.xml" Id="R6140cb0d0c554fca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663755da441490e" /><Relationship Type="http://schemas.openxmlformats.org/officeDocument/2006/relationships/notesMaster" Target="/ppt/notesMasters/notesMaster1.xml" Id="R6829f2bb91a7416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5f0490229ec42ad" /><Relationship Type="http://schemas.openxmlformats.org/officeDocument/2006/relationships/notesMaster" Target="/ppt/notesMasters/notesMaster1.xml" Id="Rf7c88108a9784d55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da7ea73ee9c04989" /><Relationship Type="http://schemas.openxmlformats.org/officeDocument/2006/relationships/notesMaster" Target="/ppt/notesMasters/notesMaster1.xml" Id="R569ffb60b69a4900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f853ff2563d54009" /><Relationship Type="http://schemas.openxmlformats.org/officeDocument/2006/relationships/notesMaster" Target="/ppt/notesMasters/notesMaster1.xml" Id="R463262af3e74481e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461e59dd3b544709" /><Relationship Type="http://schemas.openxmlformats.org/officeDocument/2006/relationships/notesMaster" Target="/ppt/notesMasters/notesMaster1.xml" Id="R7d810867c4e04cd4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f8c7daafd8f24dfd" /><Relationship Type="http://schemas.openxmlformats.org/officeDocument/2006/relationships/notesMaster" Target="/ppt/notesMasters/notesMaster1.xml" Id="Rf2dc5099e1b04737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bfaddecf4bba4c61" /><Relationship Type="http://schemas.openxmlformats.org/officeDocument/2006/relationships/notesMaster" Target="/ppt/notesMasters/notesMaster1.xml" Id="R89c38cc7af2e40c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dd3b37bbafc4f43" /><Relationship Type="http://schemas.openxmlformats.org/officeDocument/2006/relationships/notesMaster" Target="/ppt/notesMasters/notesMaster1.xml" Id="R6b882be869e94aa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8ed29f9514847b1" /><Relationship Type="http://schemas.openxmlformats.org/officeDocument/2006/relationships/notesMaster" Target="/ppt/notesMasters/notesMaster1.xml" Id="R985e5efef77d486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4fb54bf605f4925" /><Relationship Type="http://schemas.openxmlformats.org/officeDocument/2006/relationships/notesMaster" Target="/ppt/notesMasters/notesMaster1.xml" Id="R6d4c041dd6a64e8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f2986b17a9f42e4" /><Relationship Type="http://schemas.openxmlformats.org/officeDocument/2006/relationships/notesMaster" Target="/ppt/notesMasters/notesMaster1.xml" Id="R600b9a8774e24f2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e1e312535414793" /><Relationship Type="http://schemas.openxmlformats.org/officeDocument/2006/relationships/notesMaster" Target="/ppt/notesMasters/notesMaster1.xml" Id="R107d5f0552ef44b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f98d2e56f0243cb" /><Relationship Type="http://schemas.openxmlformats.org/officeDocument/2006/relationships/notesMaster" Target="/ppt/notesMasters/notesMaster1.xml" Id="Ra19ca9b477f64ff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63ac9a793744301" /><Relationship Type="http://schemas.openxmlformats.org/officeDocument/2006/relationships/notesMaster" Target="/ppt/notesMasters/notesMaster1.xml" Id="Rc3f8af320e22401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아트봇의 상품영역은 협동로봇 시스템, 머신비전, 인공지능, 정부지원사업이다. 표지의 3D 장면은 원본 CAD와 실설비 사진을 형태 참고로 생성한 설명용 시각화이며 실제 납품 설비의 기록사진이 아니다.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build_ppt/v04/assets/system-studio-concept.png</a:t>
            </a:r>
          </a:p>
          <a:p xmlns:a="http://schemas.openxmlformats.org/drawingml/2006/main">
            <a:r>
              <a:t>build_ppt/v04/assets/system-studio-concept-generation.md</a:t>
            </a:r>
          </a:p>
          <a:p xmlns:a="http://schemas.openxmlformats.org/drawingml/2006/main">
            <a:r>
              <a:t>사용자 지정 상품구성</a:t>
            </a:r>
          </a:p>
          <a:p xmlns:a="http://schemas.openxmlformats.org/drawingml/2006/main">
            <a:r>
              <a:t>https://www.artbot.at/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두 사진은 제공된 도입 전/후 동영상의 대표 프레임이다. 영상 교체용 프레임으로 사용 가능하며 원본 영상은 임베드하지 않았다. 특정 프레임으로 검사속도와 정확도를 검증하지 않는다.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https://prezi.com/view/mVuVtLxrCTrpyuPMLbTd/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에이엠제이 초음파 세척 자동화 사례. 레인보우로보틱스 RB10-1300 협동로봇이 세척·건조 공정 사이의 이송과 회수를 담당한다. 로봇 자체가 세척이나 건조를 수행한다는 뜻은 아니다. 작업자가 트레이를 공급하고, 검사장치 앞에서 검사품을 개별 정렬·투입한다. 현재 구현은 ROI 기반 잔류 칩 검사이므로 이 사례를 CNN 검사라고 소개하지 않는다. 실설비 사진 위 숫자는 대응하는 주요 기능을 안내한다.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원문상 열화상 비전판별. 센서 사양·정량 온도·AI 모델 검증자료는 미확인이다. 본문은 확인 범위인 가열상태 비전검사로 표현했다. 영상 속 배경 로봇을 이 사업의 추가 도입 수량으로 집계하지 않는다.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실제 현장사진의 로봇 외형과 브랜드를 보존한다. 초기 Rainbow 견적을 근거로 현장 FAIRINO 로봇을 Rainbow라고 표기하지 않았다. 정확한 정부사업 공고명·충진 정밀도·처리량·최종 검수값은 미제공이다.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제공된 2026-01-30 배치도는 장치들의 공간 관계를 보여주는 설계자료다. 실제 설치사진과 구분한다. 아래 공정도는 주요 기능의 요약이며 완전무인 연속운전이나 고정 설비 순서를 증명하지 않는다.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50종은 P03 최종 수정보완 결과보고의 분류 품종 수이며 정확도 수치가 아니다. 두 제품은 다른 품종으로서 도입 전후 비교가 아니다.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실제 도금랙 로딩·언로딩 사진. 2023년 팀 수행경험으로 분류했다. 링크는 당시 컨셉 1안·2안 문서로 최종 가동영상이라 표기하지 않는다.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ARTBOT은 검사기 공급 참여이며 전체 MES 사업의 단독 공급사가 아니다. 실제 최종 AI 모델은 확정 근거가 없으므로 AI 납품 실적으로 쓰지 않는다. 협동로봇 미적용 검사기다.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P04 직접 원문은 중간점검이며 P03 후속 자료에서 현장 HMI를 확인했다. 개발·현장 적용 경험으로 한정하며 최종 검수·전 채널 운영·목표 성과 달성을 주장하지 않는다. 교체 판단 지원은 자동교체 알고리즘을 뜻하지 않는다.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사업 검토·설계·제작·설치·시운전·성과자료·교육에 대한 원본 근거를 종합한 수행범위 설명. 정부과제 선정이나 지원금 지급을 보장하지 않으며 고정 지원 비율·일정은 표기하지 않았다.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현장 영상과 별도 표시한 설계 시뮬레이션을 편집한 홍보영상. 무음이며 정상 재생 속도이다. 미세홀 AI 검사에서는 실제 원본 판정 화면을 확대해 보여준다. 도금랙 장면은 랙 투입 후 빈 그리퍼 이탈과 뚜껑 닫힘이 이어지는 연속 구간이다. 메인텍 P02 명칭은 사용자 지정이다.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사용자 제공 원본 현장 영상</a:t>
            </a:r>
          </a:p>
          <a:p xmlns:a="http://schemas.openxmlformats.org/drawingml/2006/main">
            <a:r>
              <a:t>https://photos.app.goo.gl/PrAGohcibhEadQ7bA</a:t>
            </a:r>
          </a:p>
          <a:p xmlns:a="http://schemas.openxmlformats.org/drawingml/2006/main">
            <a:r>
              <a:t>https://artbot-ai-robot-2026.jameschoi1967.chatgpt.site/watch/all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2025 경기도 제조로봇 이니셔티브(P05), 2025 첨단제조로봇 실증사업(AMJ), 2024 중소기업 로봇보급(SNI), 2025 부처협업형 스마트공장 검사기 공급 참여(MIT), 2023 뿌리산업 기술혁신 R&amp;D(P03), 2023 안산 스마트허브 기술혁신(P04)에 근거. P03/P04는 팀 경력이며 P04는 개발 범위.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자동화 상담을 위한 권장 준비자료와 일반적인 검토 항목이다. 사진·샘플 제출만으로 성능·가격·정부지원 선정이 확정된다는 뜻은 아니다.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사용자가 반드시 포함하도록 지정한 5개 링크를 모두 네이티브 텍스트 하이퍼링크로 연결했다. 링크 페이지의 접근 조건은 변경될 수 있다. Prezi의 과거 지원조건은 최신 공고 확인이 필요하며 Google Photos 영상 전 구간·음성은 별도 확인 범위다.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https://prezi.com/view/WSAHxxu6qpAsCvCjNZXQ/</a:t>
            </a:r>
          </a:p>
          <a:p xmlns:a="http://schemas.openxmlformats.org/drawingml/2006/main">
            <a:r>
              <a:t>https://prezi.com/view/BZOPflur9m1O6FsJlpr4/</a:t>
            </a:r>
          </a:p>
          <a:p xmlns:a="http://schemas.openxmlformats.org/drawingml/2006/main">
            <a:r>
              <a:t>프로젝트 video/협동로봇도입방안_250312_withCMsong.mp4 (배포 파일: https://artbot-ai-robot-2026.jameschoi1967.chatgpt.site/watch/introduction)</a:t>
            </a:r>
          </a:p>
          <a:p xmlns:a="http://schemas.openxmlformats.org/drawingml/2006/main">
            <a:r>
              <a:t>https://artbot-rpa-introduction.jameschoi1967.chatgpt.site/</a:t>
            </a:r>
          </a:p>
          <a:p xmlns:a="http://schemas.openxmlformats.org/drawingml/2006/main">
            <a:r>
              <a:t>https://artbot-optics-studio.jameschoi1967.chatgpt.site/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실적보고자료는 사용자와 별도 협의 후 연결할 위치만 확보했으며 현재 클릭 가능한 링크가 아니다. 기존 실적보고 원본과 과거 보고형 웹자료는 이번 고객용 게시에서 제외한다.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고객 상담으로 이어지는 마무리. 검증하지 않은 담당자·직통연락처는 새로 추가하지 않았다. 링크는 공식 홈페이지로 연결한다.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네 상품영역은 사용자 지정 구성이다. 각 설명은 기존 실적의 작업 범위와 연결한 서비스 소개이며 성능이나 선정 보장을 뜻하지 않는다.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실적에서 공통으로 확인한 기능 관계를 단순화한 편집 가능한 개념도. 모든 구축사례에 AI 또는 협동로봇이 적용되었다는 뜻은 아니다. MIT는 협동로봇 미적용, AMJ는 ROI 검사다.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메인텍 부스바 촬영 테스트의 원본 이미지를 광학 설계 역량 설명에 사용. 최종 검출정확도나 선정 모델의 증거로 쓰지 않는다. 외부 계산 도구의 결과가 실물 광학 검증을 대신하지 않는다.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https://artbot-optics-studio.jameschoi1967.chatgpt.site/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왼쪽은 YIM P03 제품분류 모델, 오른쪽은 YIM P05 미세홀 도금검사 사례를 설명한다. 개념적인 입출력 관계이며 모델 내부 구조를 새로 추정하지 않았다. P03 정확도를 P05 불량 검출률로 전용하지 않는다.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YIM P03 실제 학습데이터 화면. 이미지생성이라는 원본 파일명은 생성형 AI 합성이 아니라 실물 제품 회전 촬영이다. 모델 데이터 구성과 학습·평가는 원본에 근거한다. 현장 신규 제품 적용 시 별도 검토가 필요하다.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원본 P05 CAD를 설비 구성 예시로 표시한다. CAD 상 세부치수는 해당 설계자료의 값이며 모든 설치의 고정 사양이 아니다. 안전 조건은 설치 현장별로 검토한다.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https://prezi.com/view/BZOPflur9m1O6FsJlpr4/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유일금속 P05, 2025 경기도 제조로봇 이니셔티브 실적. 1.5mm는 검사 대상 홀의 치수이며 정확도나 분해능 수치가 아니다. 왼쪽 광학계·그리퍼 그림은 원본 CAD 발췌, 가운데는 원본 촬영사진이며 NG/OK 판정을 임의로 부여하지 않았다. 실제 카메라 모델과 로봇 세부형식이 자료별로 상충하므로 이 장에 확정 사양을 표기하지 않았다. 아래 흐름은 주요 기능을 단순화한 개념도이며 제어 순서/시간을 증명하는 자료가 아니다.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https://prezi.com/view/mVuVtLxrCTrpyuPMLbTd/</a:t>
            </a:r>
          </a:p>
          <a:p xmlns:a="http://schemas.openxmlformats.org/drawingml/2006/main">
            <a:r>
              <a:t>사용자 제공 현장 자료 (원본 별도 보관)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5385bb89e429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03254049be542f3" /><Relationship Type="http://schemas.openxmlformats.org/officeDocument/2006/relationships/slideLayout" Target="/ppt/slideLayouts/slideLayout1.xml" Id="R8d1403aef5f045f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1403aef5f045f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3d898cdd242d2" /><Relationship Type="http://schemas.openxmlformats.org/officeDocument/2006/relationships/image" Target="/ppt/media/image.png" Id="Re7298f71ffc44c50" /><Relationship Type="http://schemas.openxmlformats.org/officeDocument/2006/relationships/image" Target="/ppt/media/image2.png" Id="Rce52ff54dd004a07" /><Relationship Type="http://schemas.openxmlformats.org/officeDocument/2006/relationships/notesSlide" Target="/ppt/notesSlides/notesSlide1.xml" Id="R8b132ce3f4db416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9f9dae3b2465a" /><Relationship Type="http://schemas.openxmlformats.org/officeDocument/2006/relationships/image" Target="/ppt/media/image42.png" Id="R515adcda93194f81" /><Relationship Type="http://schemas.openxmlformats.org/officeDocument/2006/relationships/hyperlink" Target="https://artbot-ai-robot-2026.jameschoi1967.chatgpt.site/" TargetMode="External" Id="R5bb2df96013d4d50" /><Relationship Type="http://schemas.openxmlformats.org/officeDocument/2006/relationships/image" Target="/ppt/media/image6.jpeg" Id="Reff473988aa048e1" /><Relationship Type="http://schemas.openxmlformats.org/officeDocument/2006/relationships/image" Target="/ppt/media/image7.jpeg" Id="R930787f710bf41d7" /><Relationship Type="http://schemas.openxmlformats.org/officeDocument/2006/relationships/image" Target="/ppt/media/image43.png" Id="R0d901089c2d34057" /><Relationship Type="http://schemas.openxmlformats.org/officeDocument/2006/relationships/image" Target="/ppt/media/image44.png" Id="R18f21722819646cc" /><Relationship Type="http://schemas.openxmlformats.org/officeDocument/2006/relationships/hyperlink" Target="https://prezi.com/view/mVuVtLxrCTrpyuPMLbTd/" TargetMode="External" Id="R27d2128b51864c9f" /><Relationship Type="http://schemas.openxmlformats.org/officeDocument/2006/relationships/hyperlink" Target="https://artbot-ai-robot-2026.jameschoi1967.chatgpt.site/watch/p05" TargetMode="External" Id="R45a8cd6f146a4fe1" /><Relationship Type="http://schemas.openxmlformats.org/officeDocument/2006/relationships/notesSlide" Target="/ppt/notesSlides/notesSlide10.xml" Id="R02b2c419da1c483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79f69c83b46f7" /><Relationship Type="http://schemas.openxmlformats.org/officeDocument/2006/relationships/image" Target="/ppt/media/image45.png" Id="Rb2d11fd069414570" /><Relationship Type="http://schemas.openxmlformats.org/officeDocument/2006/relationships/hyperlink" Target="https://artbot-ai-robot-2026.jameschoi1967.chatgpt.site/" TargetMode="External" Id="Rf7f34ef9878c454b" /><Relationship Type="http://schemas.openxmlformats.org/officeDocument/2006/relationships/image" Target="/ppt/media/image8.jpeg" Id="Re6d5693c1d3a48c4" /><Relationship Type="http://schemas.openxmlformats.org/officeDocument/2006/relationships/image" Target="/ppt/media/image9.jpeg" Id="Rb5a20c2caf514d82" /><Relationship Type="http://schemas.openxmlformats.org/officeDocument/2006/relationships/image" Target="/ppt/media/image46.png" Id="Rd69bc22e12334565" /><Relationship Type="http://schemas.openxmlformats.org/officeDocument/2006/relationships/image" Target="/ppt/media/image47.png" Id="Reb5c624a7ac048b9" /><Relationship Type="http://schemas.openxmlformats.org/officeDocument/2006/relationships/image" Target="/ppt/media/image48.png" Id="R744ff012531e4b34" /><Relationship Type="http://schemas.openxmlformats.org/officeDocument/2006/relationships/hyperlink" Target="https://artbot-ai-robot-2026.jameschoi1967.chatgpt.site/watch/amj" TargetMode="External" Id="R4f454babdd8c4f76" /><Relationship Type="http://schemas.openxmlformats.org/officeDocument/2006/relationships/notesSlide" Target="/ppt/notesSlides/notesSlide11.xml" Id="Rdd9c746d4b9b48f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675e3482345e2" /><Relationship Type="http://schemas.openxmlformats.org/officeDocument/2006/relationships/image" Target="/ppt/media/image49.png" Id="R3429eb30d1954202" /><Relationship Type="http://schemas.openxmlformats.org/officeDocument/2006/relationships/hyperlink" Target="https://artbot-ai-robot-2026.jameschoi1967.chatgpt.site/" TargetMode="External" Id="Re2f606d369c043c8" /><Relationship Type="http://schemas.openxmlformats.org/officeDocument/2006/relationships/image" Target="/ppt/media/image10.jpeg" Id="R66b1fe0151204db6" /><Relationship Type="http://schemas.openxmlformats.org/officeDocument/2006/relationships/image" Target="/ppt/media/image11.jpeg" Id="R55704f6c4ffd48db" /><Relationship Type="http://schemas.openxmlformats.org/officeDocument/2006/relationships/hyperlink" Target="https://artbot-ai-robot-2026.jameschoi1967.chatgpt.site/watch/sni" TargetMode="External" Id="R24f77f71329449be" /><Relationship Type="http://schemas.openxmlformats.org/officeDocument/2006/relationships/notesSlide" Target="/ppt/notesSlides/notesSlide12.xml" Id="R3246070410134820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70e419bb14b15" /><Relationship Type="http://schemas.openxmlformats.org/officeDocument/2006/relationships/image" Target="/ppt/media/image50.png" Id="R75c9a45e78ba4520" /><Relationship Type="http://schemas.openxmlformats.org/officeDocument/2006/relationships/hyperlink" Target="https://artbot-ai-robot-2026.jameschoi1967.chatgpt.site/" TargetMode="External" Id="Ra7383a86820444ef" /><Relationship Type="http://schemas.openxmlformats.org/officeDocument/2006/relationships/image" Target="/ppt/media/image12.jpeg" Id="R2559e37d691f497c" /><Relationship Type="http://schemas.openxmlformats.org/officeDocument/2006/relationships/image" Target="/ppt/media/image51.png" Id="Rdb0acc5d000b4ff5" /><Relationship Type="http://schemas.openxmlformats.org/officeDocument/2006/relationships/image" Target="/ppt/media/image52.png" Id="R8fbf1303e6464677" /><Relationship Type="http://schemas.openxmlformats.org/officeDocument/2006/relationships/image" Target="/ppt/media/image53.png" Id="Rb7c4eed66c204049" /><Relationship Type="http://schemas.openxmlformats.org/officeDocument/2006/relationships/image" Target="/ppt/media/image54.png" Id="Rd473476fe1e4425e" /><Relationship Type="http://schemas.openxmlformats.org/officeDocument/2006/relationships/hyperlink" Target="https://prezi.com/view/YTTlX3faMfbdLgBXiJ0G/" TargetMode="External" Id="R8710b33ea39f4891" /><Relationship Type="http://schemas.openxmlformats.org/officeDocument/2006/relationships/hyperlink" Target="https://artbot-ai-robot-2026.jameschoi1967.chatgpt.site/watch/icc" TargetMode="External" Id="R6ab98918ce0e405e" /><Relationship Type="http://schemas.openxmlformats.org/officeDocument/2006/relationships/notesSlide" Target="/ppt/notesSlides/notesSlide13.xml" Id="R843a7801a6354b8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7edb957d748ae" /><Relationship Type="http://schemas.openxmlformats.org/officeDocument/2006/relationships/image" Target="/ppt/media/image55.png" Id="Rd62a3b7f025e4315" /><Relationship Type="http://schemas.openxmlformats.org/officeDocument/2006/relationships/hyperlink" Target="https://artbot-ai-robot-2026.jameschoi1967.chatgpt.site/" TargetMode="External" Id="Rdbb14d1d41504abd" /><Relationship Type="http://schemas.openxmlformats.org/officeDocument/2006/relationships/image" Target="/ppt/media/image56.png" Id="R4afcf848ffac4594" /><Relationship Type="http://schemas.openxmlformats.org/officeDocument/2006/relationships/image" Target="/ppt/media/image13.jpeg" Id="Rf28e091904d34e9c" /><Relationship Type="http://schemas.openxmlformats.org/officeDocument/2006/relationships/hyperlink" Target="https://artbot-ai-robot-2026.jameschoi1967.chatgpt.site/watch/icc" TargetMode="External" Id="R0341f9c451354e9b" /><Relationship Type="http://schemas.openxmlformats.org/officeDocument/2006/relationships/notesSlide" Target="/ppt/notesSlides/notesSlide14.xml" Id="Rce32c579e7b344c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99aaa683142f8" /><Relationship Type="http://schemas.openxmlformats.org/officeDocument/2006/relationships/image" Target="/ppt/media/image57.png" Id="Rb69b32765a23412f" /><Relationship Type="http://schemas.openxmlformats.org/officeDocument/2006/relationships/hyperlink" Target="https://artbot-ai-robot-2026.jameschoi1967.chatgpt.site/" TargetMode="External" Id="R4c6285fc00ac499e" /><Relationship Type="http://schemas.openxmlformats.org/officeDocument/2006/relationships/image" Target="/ppt/media/image58.png" Id="R4dcf6e5dae054da9" /><Relationship Type="http://schemas.openxmlformats.org/officeDocument/2006/relationships/image" Target="/ppt/media/image14.jpeg" Id="R1498b10925df4813" /><Relationship Type="http://schemas.openxmlformats.org/officeDocument/2006/relationships/hyperlink" Target="https://artbot-ai-robot-2026.jameschoi1967.chatgpt.site/watch/p03" TargetMode="External" Id="R564ff996ceea401c" /><Relationship Type="http://schemas.openxmlformats.org/officeDocument/2006/relationships/notesSlide" Target="/ppt/notesSlides/notesSlide15.xml" Id="R9f1abc28948e47c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0da2572164e53" /><Relationship Type="http://schemas.openxmlformats.org/officeDocument/2006/relationships/image" Target="/ppt/media/image59.png" Id="Rc66ac01a77a94e1c" /><Relationship Type="http://schemas.openxmlformats.org/officeDocument/2006/relationships/hyperlink" Target="https://artbot-ai-robot-2026.jameschoi1967.chatgpt.site/" TargetMode="External" Id="R330cf05dfdd9474a" /><Relationship Type="http://schemas.openxmlformats.org/officeDocument/2006/relationships/image" Target="/ppt/media/image15.jpeg" Id="R6874d9c538014f79" /><Relationship Type="http://schemas.openxmlformats.org/officeDocument/2006/relationships/image" Target="/ppt/media/image16.jpeg" Id="R51049a1f96134fa3" /><Relationship Type="http://schemas.openxmlformats.org/officeDocument/2006/relationships/image" Target="/ppt/media/image60.png" Id="R07d31d202db1410c" /><Relationship Type="http://schemas.openxmlformats.org/officeDocument/2006/relationships/image" Target="/ppt/media/image61.png" Id="Ra0eca7c144004e6e" /><Relationship Type="http://schemas.openxmlformats.org/officeDocument/2006/relationships/hyperlink" Target="https://prezi.com/view/UQcTYywjkdwRig8wtkUs/" TargetMode="External" Id="Reee2da6946aa4045" /><Relationship Type="http://schemas.openxmlformats.org/officeDocument/2006/relationships/hyperlink" Target="https://artbot-ai-robot-2026.jameschoi1967.chatgpt.site/watch/p02" TargetMode="External" Id="R17653ab604f64aab" /><Relationship Type="http://schemas.openxmlformats.org/officeDocument/2006/relationships/notesSlide" Target="/ppt/notesSlides/notesSlide16.xml" Id="Rfba9ee2c03d448c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e34bd0c604d69" /><Relationship Type="http://schemas.openxmlformats.org/officeDocument/2006/relationships/image" Target="/ppt/media/image62.png" Id="R1993c47b8af64e59" /><Relationship Type="http://schemas.openxmlformats.org/officeDocument/2006/relationships/hyperlink" Target="https://artbot-ai-robot-2026.jameschoi1967.chatgpt.site/" TargetMode="External" Id="R948cca93549240ab" /><Relationship Type="http://schemas.openxmlformats.org/officeDocument/2006/relationships/image" Target="/ppt/media/image17.jpeg" Id="R598f59f0925045b9" /><Relationship Type="http://schemas.openxmlformats.org/officeDocument/2006/relationships/image" Target="/ppt/media/image63.png" Id="Re32141f76a124271" /><Relationship Type="http://schemas.openxmlformats.org/officeDocument/2006/relationships/image" Target="/ppt/media/image64.png" Id="R4a316373e5964c8e" /><Relationship Type="http://schemas.openxmlformats.org/officeDocument/2006/relationships/image" Target="/ppt/media/image65.png" Id="Rb18b7360967f4d1e" /><Relationship Type="http://schemas.openxmlformats.org/officeDocument/2006/relationships/image" Target="/ppt/media/image66.png" Id="Rcab19cf483ce441c" /><Relationship Type="http://schemas.openxmlformats.org/officeDocument/2006/relationships/hyperlink" Target="https://prezi.com/view/ChcKx6NbeCTr99oLGWwd/" TargetMode="External" Id="R6a7523bb119b4178" /><Relationship Type="http://schemas.openxmlformats.org/officeDocument/2006/relationships/notesSlide" Target="/ppt/notesSlides/notesSlide17.xml" Id="Rd5aff068263a463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f2de38b8f4bad" /><Relationship Type="http://schemas.openxmlformats.org/officeDocument/2006/relationships/image" Target="/ppt/media/image67.png" Id="R373871a6d1f14597" /><Relationship Type="http://schemas.openxmlformats.org/officeDocument/2006/relationships/hyperlink" Target="https://artbot-ai-robot-2026.jameschoi1967.chatgpt.site/" TargetMode="External" Id="Rab529fc4b91f47fd" /><Relationship Type="http://schemas.openxmlformats.org/officeDocument/2006/relationships/image" Target="/ppt/media/image18.jpeg" Id="R562dd6af2e414aa6" /><Relationship Type="http://schemas.openxmlformats.org/officeDocument/2006/relationships/image" Target="/ppt/media/image19.jpeg" Id="Rec85a5b031f64536" /><Relationship Type="http://schemas.openxmlformats.org/officeDocument/2006/relationships/notesSlide" Target="/ppt/notesSlides/notesSlide18.xml" Id="Rc14c3b2b3f364b1f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6affb78274fd0" /><Relationship Type="http://schemas.openxmlformats.org/officeDocument/2006/relationships/image" Target="/ppt/media/image68.png" Id="Rdffc266fa7914a07" /><Relationship Type="http://schemas.openxmlformats.org/officeDocument/2006/relationships/hyperlink" Target="https://artbot-ai-robot-2026.jameschoi1967.chatgpt.site/" TargetMode="External" Id="R9a17af94b51546c0" /><Relationship Type="http://schemas.openxmlformats.org/officeDocument/2006/relationships/image" Target="/ppt/media/image69.png" Id="R2d99d1a3bbee4478" /><Relationship Type="http://schemas.openxmlformats.org/officeDocument/2006/relationships/image" Target="/ppt/media/image70.png" Id="R1638fbf5f85d472b" /><Relationship Type="http://schemas.openxmlformats.org/officeDocument/2006/relationships/image" Target="/ppt/media/image71.png" Id="R12be1d855d174a04" /><Relationship Type="http://schemas.openxmlformats.org/officeDocument/2006/relationships/image" Target="/ppt/media/image72.png" Id="R38fbef65e5184900" /><Relationship Type="http://schemas.openxmlformats.org/officeDocument/2006/relationships/image" Target="/ppt/media/image73.png" Id="R7b1d8305830d4fbd" /><Relationship Type="http://schemas.openxmlformats.org/officeDocument/2006/relationships/notesSlide" Target="/ppt/notesSlides/notesSlide19.xml" Id="R02399fd2b7574ef8" /></Relationships>
</file>

<file path=ppt/slides/_rels/slide2.xml.rels><?xml version='1.0' encoding='UTF-8' standalone='yes'?>
<Relationships xmlns="http://schemas.openxmlformats.org/package/2006/relationships"><Relationship Type="http://schemas.openxmlformats.org/officeDocument/2006/relationships/slideLayout" Target="/ppt/slideLayouts/slideLayout1.xml" Id="Red0d9f9207fb47a0"/><Relationship Type="http://schemas.openxmlformats.org/officeDocument/2006/relationships/image" Target="/ppt/media/image3.png" Id="Rcab95f35deb647d9"/><Relationship Type="http://schemas.openxmlformats.org/officeDocument/2006/relationships/image" Target="/ppt/media/image.jpeg" Id="R45cd933b1ce240b5"/><Relationship Type="http://schemas.openxmlformats.org/officeDocument/2006/relationships/hyperlink" Target="https://artbot-ai-robot-2026.jameschoi1967.chatgpt.site/watch/all" TargetMode="External" Id="R9b3618ea18ab4dc0"/><Relationship Type="http://schemas.openxmlformats.org/officeDocument/2006/relationships/hyperlink" Target="https://artbot-ai-robot-2026.jameschoi1967.chatgpt.site/" TargetMode="External" Id="Rc14592be75ae45fa"/><Relationship Type="http://schemas.openxmlformats.org/officeDocument/2006/relationships/hyperlink" Target="https://artbot-ai-robot-2026.jameschoi1967.chatgpt.site/watch/maintek" TargetMode="External" Id="Rbed47efe9f974efe"/><Relationship Type="http://schemas.openxmlformats.org/officeDocument/2006/relationships/notesSlide" Target="/ppt/notesSlides/notesSlide2.xml" Id="R6f76a79070694433"/><Relationship Id="rIdArtbotVideo" Type="http://schemas.openxmlformats.org/officeDocument/2006/relationships/video" Target="../media/artbot-promo-v07.mp4"/><Relationship Id="rIdArtbotMedia" Type="http://schemas.microsoft.com/office/2007/relationships/media" Target="../media/artbot-promo-v07.mp4"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4c4086e1a4c48" /><Relationship Type="http://schemas.openxmlformats.org/officeDocument/2006/relationships/image" Target="/ppt/media/image74.png" Id="R05cf77b469934386" /><Relationship Type="http://schemas.openxmlformats.org/officeDocument/2006/relationships/hyperlink" Target="https://artbot-ai-robot-2026.jameschoi1967.chatgpt.site/" TargetMode="External" Id="R82a74dc3a6654dba" /><Relationship Type="http://schemas.openxmlformats.org/officeDocument/2006/relationships/image" Target="/ppt/media/image75.png" Id="R12d0c4fa05834048" /><Relationship Type="http://schemas.openxmlformats.org/officeDocument/2006/relationships/image" Target="/ppt/media/image76.png" Id="R7b8845957a104d34" /><Relationship Type="http://schemas.openxmlformats.org/officeDocument/2006/relationships/image" Target="/ppt/media/image77.png" Id="R319c494426e24103" /><Relationship Type="http://schemas.openxmlformats.org/officeDocument/2006/relationships/image" Target="/ppt/media/image78.png" Id="R3d206623f2b14d87" /><Relationship Type="http://schemas.openxmlformats.org/officeDocument/2006/relationships/notesSlide" Target="/ppt/notesSlides/notesSlide20.xml" Id="R33b49f3e7acf48b9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f95900f774824" /><Relationship Type="http://schemas.openxmlformats.org/officeDocument/2006/relationships/image" Target="/ppt/media/image79.png" Id="R600ef707e5ad4900" /><Relationship Type="http://schemas.openxmlformats.org/officeDocument/2006/relationships/hyperlink" Target="https://artbot-ai-robot-2026.jameschoi1967.chatgpt.site/" TargetMode="External" Id="R7078b33a65a44e1f" /><Relationship Type="http://schemas.openxmlformats.org/officeDocument/2006/relationships/image" Target="/ppt/media/image80.png" Id="R90969565b0514d6c" /><Relationship Type="http://schemas.openxmlformats.org/officeDocument/2006/relationships/image" Target="/ppt/media/image81.png" Id="R243f27198e23463e" /><Relationship Type="http://schemas.openxmlformats.org/officeDocument/2006/relationships/image" Target="/ppt/media/image82.png" Id="R24536b3525d14dca" /><Relationship Type="http://schemas.openxmlformats.org/officeDocument/2006/relationships/image" Target="/ppt/media/image83.png" Id="R7bf2581461f64195" /><Relationship Type="http://schemas.openxmlformats.org/officeDocument/2006/relationships/image" Target="/ppt/media/image84.png" Id="R97e02949477649fa" /><Relationship Type="http://schemas.openxmlformats.org/officeDocument/2006/relationships/image" Target="/ppt/media/image85.png" Id="R00c72b94fe6249f9" /><Relationship Type="http://schemas.openxmlformats.org/officeDocument/2006/relationships/notesSlide" Target="/ppt/notesSlides/notesSlide21.xml" Id="R32504e8b587c47e9" /></Relationships>
</file>

<file path=ppt/slides/_rels/slide22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eb7015b14ecd4b34"/><Relationship Type="http://schemas.openxmlformats.org/officeDocument/2006/relationships/image" Target="/ppt/media/image86.png" Id="R00d164e11cf04c5c"/><Relationship Type="http://schemas.openxmlformats.org/officeDocument/2006/relationships/hyperlink" Target="https://artbot-ai-robot-2026.jameschoi1967.chatgpt.site/" TargetMode="External" Id="Re1cb68d6345642b0"/><Relationship Type="http://schemas.openxmlformats.org/officeDocument/2006/relationships/image" Target="/ppt/media/image87.png" Id="R0c31d4208a54473e"/><Relationship Type="http://schemas.openxmlformats.org/officeDocument/2006/relationships/hyperlink" Target="https://prezi.com/view/WSAHxxu6qpAsCvCjNZXQ/" TargetMode="External" Id="R663a0a5efda4429a"/><Relationship Type="http://schemas.openxmlformats.org/officeDocument/2006/relationships/image" Target="/ppt/media/image88.png" Id="Re24cfb915ed447cf"/><Relationship Type="http://schemas.openxmlformats.org/officeDocument/2006/relationships/hyperlink" Target="https://prezi.com/view/BZOPflur9m1O6FsJlpr4/" TargetMode="External" Id="Rd6cb815638b24f3c"/><Relationship Type="http://schemas.openxmlformats.org/officeDocument/2006/relationships/image" Target="/ppt/media/image89.png" Id="Ra297386ff54f4c8f"/><Relationship Type="http://schemas.openxmlformats.org/officeDocument/2006/relationships/hyperlink" Target="https://artbot-ai-robot-2026.jameschoi1967.chatgpt.site/watch/introduction" TargetMode="External" Id="Rf3b6b3e491bc4f94"/><Relationship Type="http://schemas.openxmlformats.org/officeDocument/2006/relationships/image" Target="/ppt/media/image90.png" Id="R20c8351bec4940cd"/><Relationship Type="http://schemas.openxmlformats.org/officeDocument/2006/relationships/hyperlink" Target="https://artbot-rpa-introduction.jameschoi1967.chatgpt.site/" TargetMode="External" Id="R4c9d69ab99014037"/><Relationship Type="http://schemas.openxmlformats.org/officeDocument/2006/relationships/image" Target="/ppt/media/image91.png" Id="Rc138780810334556"/><Relationship Type="http://schemas.openxmlformats.org/officeDocument/2006/relationships/hyperlink" Target="https://artbot-optics-studio.jameschoi1967.chatgpt.site/" TargetMode="External" Id="R52edf89e4a744733"/><Relationship Type="http://schemas.openxmlformats.org/officeDocument/2006/relationships/notesSlide" Target="/ppt/notesSlides/notesSlide22.xml" Id="R7cae6fa6651b40fc"/></Relationships>
</file>

<file path=ppt/slides/_rels/slide23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75b384092ccd4d64"/><Relationship Type="http://schemas.openxmlformats.org/officeDocument/2006/relationships/image" Target="/ppt/media/image92.png" Id="R1dc27cc04fa54f1c"/><Relationship Type="http://schemas.openxmlformats.org/officeDocument/2006/relationships/hyperlink" Target="https://artbot-ai-robot-2026.jameschoi1967.chatgpt.site/" TargetMode="External" Id="Rf13dde845dc54d93"/><Relationship Type="http://schemas.openxmlformats.org/officeDocument/2006/relationships/hyperlink" Target="https://artbot-ai-robot-2026.jameschoi1967.chatgpt.site/watch/all" TargetMode="External" Id="Rfa0eff2b332a462f"/><Relationship Type="http://schemas.openxmlformats.org/officeDocument/2006/relationships/hyperlink" Target="https://artbot-ai-robot-2026.jameschoi1967.chatgpt.site/videos" TargetMode="External" Id="R2412aa0bed4a4976"/><Relationship Type="http://schemas.openxmlformats.org/officeDocument/2006/relationships/hyperlink" Target="https://artbot-ai-robot-2026.jameschoi1967.chatgpt.site/" TargetMode="External" Id="Rcf778e3f1a664273"/><Relationship Type="http://schemas.openxmlformats.org/officeDocument/2006/relationships/notesSlide" Target="/ppt/notesSlides/notesSlide23.xml" Id="R2804d4a041234e3d"/><Relationship Id="rIdArtbotFinalCases" Type="http://schemas.openxmlformats.org/officeDocument/2006/relationships/hyperlink" Target="https://artbot-ai-robot-2026.jameschoi1967.chatgpt.site/case-library-v02/" TargetMode="External"/></Relationships>
</file>

<file path=ppt/slides/_rels/slide24.xml.rels><?xml version="1.0" encoding="UTF-8"?><Relationships xmlns="http://schemas.openxmlformats.org/package/2006/relationships"><Relationship Type="http://schemas.openxmlformats.org/officeDocument/2006/relationships/slideLayout" Target="/ppt/slideLayouts/slideLayout1.xml" Id="R700bc4cd3f0a4e5b"/><Relationship Type="http://schemas.openxmlformats.org/officeDocument/2006/relationships/image" Target="/ppt/media/image93.png" Id="R80c69850729845c8"/><Relationship Type="http://schemas.openxmlformats.org/officeDocument/2006/relationships/hyperlink" Target="https://artbot-ai-robot-2026.jameschoi1967.chatgpt.site/" TargetMode="External" Id="R9289de58eb8b4e80"/><Relationship Type="http://schemas.openxmlformats.org/officeDocument/2006/relationships/image" Target="/ppt/media/image94.png" Id="Rb06e6630f58946d2"/><Relationship Type="http://schemas.openxmlformats.org/officeDocument/2006/relationships/image" Target="/ppt/media/image95.png" Id="Rae2f6cfed1dd4220"/><Relationship Type="http://schemas.openxmlformats.org/officeDocument/2006/relationships/image" Target="/ppt/media/image96.png" Id="R2d30b8fd8b594ebd"/><Relationship Type="http://schemas.openxmlformats.org/officeDocument/2006/relationships/image" Target="/ppt/media/image97.png" Id="Re395b62e271f4248"/><Relationship Type="http://schemas.openxmlformats.org/officeDocument/2006/relationships/image" Target="/ppt/media/image98.png" Id="R9c657c9d74a944ce"/><Relationship Type="http://schemas.openxmlformats.org/officeDocument/2006/relationships/hyperlink" Target="https://www.artbot.at/" TargetMode="External" Id="Rb5e870dfa91b4f22"/><Relationship Type="http://schemas.openxmlformats.org/officeDocument/2006/relationships/notesSlide" Target="/ppt/notesSlides/notesSlide24.xml" Id="Rf6ee7cd16c314ea1"/><Relationship Id="rIdArtbotContact1" Type="http://schemas.openxmlformats.org/officeDocument/2006/relationships/hyperlink" Target="tel:1522-6017" TargetMode="External"/><Relationship Id="rIdArtbotContact2" Type="http://schemas.openxmlformats.org/officeDocument/2006/relationships/hyperlink" Target="mailto:info@artbot.at" TargetMode="External"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06da1a1414a07" /><Relationship Type="http://schemas.openxmlformats.org/officeDocument/2006/relationships/image" Target="/ppt/media/image4.png" Id="Rf1b9eababfb44ea2" /><Relationship Type="http://schemas.openxmlformats.org/officeDocument/2006/relationships/hyperlink" Target="https://artbot-ai-robot-2026.jameschoi1967.chatgpt.site/" TargetMode="External" Id="R23a1de31327a4a9d" /><Relationship Type="http://schemas.openxmlformats.org/officeDocument/2006/relationships/image" Target="/ppt/media/image5.png" Id="R504e197c30d64fc7" /><Relationship Type="http://schemas.openxmlformats.org/officeDocument/2006/relationships/image" Target="/ppt/media/image6.png" Id="R6913b85d467144e3" /><Relationship Type="http://schemas.openxmlformats.org/officeDocument/2006/relationships/image" Target="/ppt/media/image7.png" Id="R50927f9d7e6647d8" /><Relationship Type="http://schemas.openxmlformats.org/officeDocument/2006/relationships/image" Target="/ppt/media/image8.png" Id="R8a7311a7944f48bf" /><Relationship Type="http://schemas.openxmlformats.org/officeDocument/2006/relationships/notesSlide" Target="/ppt/notesSlides/notesSlide3.xml" Id="R0f0cbf848c7449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119727dde4c5d" /><Relationship Type="http://schemas.openxmlformats.org/officeDocument/2006/relationships/image" Target="/ppt/media/image9.png" Id="R19d89380582d4076" /><Relationship Type="http://schemas.openxmlformats.org/officeDocument/2006/relationships/hyperlink" Target="https://artbot-ai-robot-2026.jameschoi1967.chatgpt.site/" TargetMode="External" Id="R54fdbbd9a3e04fa8" /><Relationship Type="http://schemas.openxmlformats.org/officeDocument/2006/relationships/image" Target="/ppt/media/image10.png" Id="Ra6474f3385074c42" /><Relationship Type="http://schemas.openxmlformats.org/officeDocument/2006/relationships/image" Target="/ppt/media/image11.png" Id="R211ca3f54bbc4d1c" /><Relationship Type="http://schemas.openxmlformats.org/officeDocument/2006/relationships/image" Target="/ppt/media/image12.png" Id="R6c83b22a99eb4a5a" /><Relationship Type="http://schemas.openxmlformats.org/officeDocument/2006/relationships/image" Target="/ppt/media/image13.png" Id="R8d9e0ed54bb748e2" /><Relationship Type="http://schemas.openxmlformats.org/officeDocument/2006/relationships/image" Target="/ppt/media/image14.png" Id="Rc2101fedf5154bd0" /><Relationship Type="http://schemas.openxmlformats.org/officeDocument/2006/relationships/image" Target="/ppt/media/image15.png" Id="R48ae510f029d4ef1" /><Relationship Type="http://schemas.openxmlformats.org/officeDocument/2006/relationships/notesSlide" Target="/ppt/notesSlides/notesSlide4.xml" Id="Rc89112e45b1045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5704cf6f346f5" /><Relationship Type="http://schemas.openxmlformats.org/officeDocument/2006/relationships/image" Target="/ppt/media/image16.png" Id="R0f3fa7ec8d9f4a1c" /><Relationship Type="http://schemas.openxmlformats.org/officeDocument/2006/relationships/hyperlink" Target="https://artbot-ai-robot-2026.jameschoi1967.chatgpt.site/" TargetMode="External" Id="R7ee0811da5c04449" /><Relationship Type="http://schemas.openxmlformats.org/officeDocument/2006/relationships/image" Target="/ppt/media/image2.jpeg" Id="R8447b46a7cc244bf" /><Relationship Type="http://schemas.openxmlformats.org/officeDocument/2006/relationships/image" Target="/ppt/media/image3.jpeg" Id="R772db211b92d4a55" /><Relationship Type="http://schemas.openxmlformats.org/officeDocument/2006/relationships/image" Target="/ppt/media/image17.png" Id="R1274f44840214b56" /><Relationship Type="http://schemas.openxmlformats.org/officeDocument/2006/relationships/image" Target="/ppt/media/image18.png" Id="R0b6dc483b42f4c11" /><Relationship Type="http://schemas.openxmlformats.org/officeDocument/2006/relationships/image" Target="/ppt/media/image19.png" Id="Rff071caf03ff4f7c" /><Relationship Type="http://schemas.openxmlformats.org/officeDocument/2006/relationships/image" Target="/ppt/media/image20.png" Id="R3e4424e15ad14ad9" /><Relationship Type="http://schemas.openxmlformats.org/officeDocument/2006/relationships/hyperlink" Target="https://artbot-optics-studio.jameschoi1967.chatgpt.site/" TargetMode="External" Id="Rcc9f5793101d4ad5" /><Relationship Type="http://schemas.openxmlformats.org/officeDocument/2006/relationships/notesSlide" Target="/ppt/notesSlides/notesSlide5.xml" Id="R1b05d2d7fda248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3765670834268" /><Relationship Type="http://schemas.openxmlformats.org/officeDocument/2006/relationships/image" Target="/ppt/media/image21.png" Id="R19f46581dbca475e" /><Relationship Type="http://schemas.openxmlformats.org/officeDocument/2006/relationships/hyperlink" Target="https://artbot-ai-robot-2026.jameschoi1967.chatgpt.site/" TargetMode="External" Id="R4286f6999a934ec8" /><Relationship Type="http://schemas.openxmlformats.org/officeDocument/2006/relationships/image" Target="/ppt/media/image22.png" Id="R3d4a3c34c42c468a" /><Relationship Type="http://schemas.openxmlformats.org/officeDocument/2006/relationships/image" Target="/ppt/media/image23.png" Id="R09ad89d2e3344e15" /><Relationship Type="http://schemas.openxmlformats.org/officeDocument/2006/relationships/image" Target="/ppt/media/image24.png" Id="R57983797213e4c53" /><Relationship Type="http://schemas.openxmlformats.org/officeDocument/2006/relationships/notesSlide" Target="/ppt/notesSlides/notesSlide6.xml" Id="R75914e848e6340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7c90121754273" /><Relationship Type="http://schemas.openxmlformats.org/officeDocument/2006/relationships/image" Target="/ppt/media/image25.png" Id="R38b9bbf7560b47d2" /><Relationship Type="http://schemas.openxmlformats.org/officeDocument/2006/relationships/hyperlink" Target="https://artbot-ai-robot-2026.jameschoi1967.chatgpt.site/" TargetMode="External" Id="R8c8899c3050245cf" /><Relationship Type="http://schemas.openxmlformats.org/officeDocument/2006/relationships/image" Target="/ppt/media/image26.png" Id="R13a1f3cfc7514c65" /><Relationship Type="http://schemas.openxmlformats.org/officeDocument/2006/relationships/image" Target="/ppt/media/image27.png" Id="R40e95c53bcfc4508" /><Relationship Type="http://schemas.openxmlformats.org/officeDocument/2006/relationships/image" Target="/ppt/media/image28.png" Id="R424f6e77e9c347d4" /><Relationship Type="http://schemas.openxmlformats.org/officeDocument/2006/relationships/image" Target="/ppt/media/image29.png" Id="R507503a441264eba" /><Relationship Type="http://schemas.openxmlformats.org/officeDocument/2006/relationships/notesSlide" Target="/ppt/notesSlides/notesSlide7.xml" Id="Rf4d88d5eaf2b4a2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d58e50ae34c27" /><Relationship Type="http://schemas.openxmlformats.org/officeDocument/2006/relationships/image" Target="/ppt/media/image30.png" Id="Ra7f34363eac545cc" /><Relationship Type="http://schemas.openxmlformats.org/officeDocument/2006/relationships/hyperlink" Target="https://artbot-ai-robot-2026.jameschoi1967.chatgpt.site/" TargetMode="External" Id="Rf2b3aa3021ee4e02" /><Relationship Type="http://schemas.openxmlformats.org/officeDocument/2006/relationships/image" Target="/ppt/media/image31.png" Id="Ra4861f49313a4aeb" /><Relationship Type="http://schemas.openxmlformats.org/officeDocument/2006/relationships/image" Target="/ppt/media/image32.png" Id="R8fe96df8d17b4075" /><Relationship Type="http://schemas.openxmlformats.org/officeDocument/2006/relationships/image" Target="/ppt/media/image33.png" Id="Rb97b5ac3c7fa4ea9" /><Relationship Type="http://schemas.openxmlformats.org/officeDocument/2006/relationships/image" Target="/ppt/media/image34.png" Id="R4bf3b9b6c83d4d99" /><Relationship Type="http://schemas.openxmlformats.org/officeDocument/2006/relationships/image" Target="/ppt/media/image35.png" Id="Re0c01fde793d419a" /><Relationship Type="http://schemas.openxmlformats.org/officeDocument/2006/relationships/hyperlink" Target="https://prezi.com/view/BZOPflur9m1O6FsJlpr4/" TargetMode="External" Id="Rfc09479e6dd44e2c" /><Relationship Type="http://schemas.openxmlformats.org/officeDocument/2006/relationships/notesSlide" Target="/ppt/notesSlides/notesSlide8.xml" Id="R3dc02e719650407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eab8ef76d486c" /><Relationship Type="http://schemas.openxmlformats.org/officeDocument/2006/relationships/image" Target="/ppt/media/image36.png" Id="R73073b79a7bc4fbf" /><Relationship Type="http://schemas.openxmlformats.org/officeDocument/2006/relationships/hyperlink" Target="https://artbot-ai-robot-2026.jameschoi1967.chatgpt.site/" TargetMode="External" Id="R9cdb00dcd0034b9b" /><Relationship Type="http://schemas.openxmlformats.org/officeDocument/2006/relationships/image" Target="/ppt/media/image37.png" Id="R4feb81fa592e4c32" /><Relationship Type="http://schemas.openxmlformats.org/officeDocument/2006/relationships/image" Target="/ppt/media/image4.jpeg" Id="R09c24b940255459a" /><Relationship Type="http://schemas.openxmlformats.org/officeDocument/2006/relationships/image" Target="/ppt/media/image5.jpeg" Id="R631d85d569aa4085" /><Relationship Type="http://schemas.openxmlformats.org/officeDocument/2006/relationships/image" Target="/ppt/media/image38.png" Id="R43cc5ac92c244e3e" /><Relationship Type="http://schemas.openxmlformats.org/officeDocument/2006/relationships/image" Target="/ppt/media/image39.png" Id="R6338d02cca9b4356" /><Relationship Type="http://schemas.openxmlformats.org/officeDocument/2006/relationships/image" Target="/ppt/media/image40.png" Id="R39c5c9a89064491c" /><Relationship Type="http://schemas.openxmlformats.org/officeDocument/2006/relationships/image" Target="/ppt/media/image41.png" Id="Rf975b3604eee4d58" /><Relationship Type="http://schemas.openxmlformats.org/officeDocument/2006/relationships/hyperlink" Target="https://artbot-ai-robot-2026.jameschoi1967.chatgpt.site/watch/p05" TargetMode="External" Id="R8902799012e441a9" /><Relationship Type="http://schemas.openxmlformats.org/officeDocument/2006/relationships/notesSlide" Target="/ppt/notesSlides/notesSlide9.xml" Id="Rd9317c0cbfdc4f7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rect-1">
            <a:extLst xmlns:a="http://schemas.openxmlformats.org/drawingml/2006/main">
              <a:ext uri="{FF2B5EF4-FFF2-40B4-BE49-F238E27FC236}">
                <a16:creationId xmlns:a16="http://schemas.microsoft.com/office/drawing/2014/main" id="{0B05FB5C-6813-4F45-A92E-7EFAF2D69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298f71ffc44c50"/>
          <a:stretch xmlns:a="http://schemas.openxmlformats.org/drawingml/2006/main"/>
        </p:blipFill>
        <p:spPr>
          <a:xfrm xmlns:a="http://schemas.openxmlformats.org/drawingml/2006/main">
            <a:off x="628690" y="428625"/>
            <a:ext cx="3066969" cy="385792"/>
          </a:xfrm>
          <a:prstGeom xmlns:a="http://schemas.openxmlformats.org/drawingml/2006/main" prst="rect">
            <a:avLst/>
          </a:prstGeom>
        </p:spPr>
      </p:pic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52ff54dd004a07"/>
          <a:srcRect xmlns:a="http://schemas.openxmlformats.org/drawingml/2006/main" l="32000" t="34000" r="20000" b="2000"/>
          <a:stretch xmlns:a="http://schemas.openxmlformats.org/drawingml/2006/main"/>
        </p:blipFill>
        <p:spPr>
          <a:xfrm xmlns:a="http://schemas.openxmlformats.org/drawingml/2006/main">
            <a:off x="6096000" y="647700"/>
            <a:ext cx="5486400" cy="4876800"/>
          </a:xfrm>
          <a:prstGeom xmlns:a="http://schemas.openxmlformats.org/drawingml/2006/main" prst="rect">
            <a:avLst/>
          </a:prstGeom>
        </p:spPr>
      </p:pic>
      <p:sp>
        <p:nvSpPr>
          <p:cNvPr id="4" name="textbox-4">
            <a:extLst xmlns:a="http://schemas.openxmlformats.org/drawingml/2006/main">
              <a:ext uri="{FF2B5EF4-FFF2-40B4-BE49-F238E27FC236}">
                <a16:creationId xmlns:a16="http://schemas.microsoft.com/office/drawing/2014/main" id="{3EC61B96-AF1A-4DF6-9D8F-E86F3F5FE28C}"/>
              </a:ext>
            </a:extLst>
          </p:cNvPr>
          <p:cNvSpPr>
            <a:spLocks xmlns:a="http://schemas.openxmlformats.org/drawingml/2006/main" noGrp="1"/>
          </p:cNvSpPr>
          <p:nvPr/>
        </p:nvSpPr>
        <p:spPr xmlns:a="http://schemas.openxmlformats.org/drawingml/2006/main">
          <a:xfrm xmlns:a="http://schemas.openxmlformats.org/drawingml/2006/main">
            <a:off x="609600" y="1104900"/>
            <a:ext cx="504825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 xmlns:a="http://schemas.openxmlformats.org/drawingml/2006/main"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3150" b="1">
                <a:solidFill>
                  <a:srgbClr val="1A365D"/>
                </a:solidFill>
                <a:latin typeface="Noto Sans KR"/>
                <a:ea typeface="Noto Sans KR"/>
                <a:cs typeface="Noto Sans KR"/>
              </a:defRPr>
            </a:pPr>
            <a:r>
              <a:rPr sz="3150" b="1">
                <a:solidFill>
                  <a:srgbClr val="1A365D"/>
                </a:solidFill>
                <a:latin typeface="Noto Sans KR"/>
                <a:ea typeface="Noto Sans KR"/>
                <a:cs typeface="Noto Sans KR"/>
              </a:rPr>
              <a:t>AI 머신비전 /</a:t>
            </a:r>
          </a:p>
          <a:p xmlns:a="http://schemas.openxmlformats.org/drawingml/2006/main">
            <a:pPr algn="l">
              <a:lnSpc>
                <a:spcPct val="106000"/>
              </a:lnSpc>
              <a:buNone/>
              <a:defRPr sz="3150" b="1">
                <a:solidFill>
                  <a:srgbClr val="1A365D"/>
                </a:solidFill>
                <a:latin typeface="Noto Sans KR"/>
                <a:ea typeface="Noto Sans KR"/>
                <a:cs typeface="Noto Sans KR"/>
              </a:defRPr>
            </a:pPr>
            <a:r>
              <a:rPr sz="3150" b="1">
                <a:solidFill>
                  <a:srgbClr val="1A365D"/>
                </a:solidFill>
                <a:latin typeface="Noto Sans KR"/>
                <a:ea typeface="Noto Sans KR"/>
                <a:cs typeface="Noto Sans KR"/>
              </a:rPr>
              <a:t>인공지능 지능형 공장 /</a:t>
            </a:r>
          </a:p>
          <a:p xmlns:a="http://schemas.openxmlformats.org/drawingml/2006/main">
            <a:pPr algn="l">
              <a:lnSpc>
                <a:spcPct val="106000"/>
              </a:lnSpc>
              <a:buNone/>
              <a:defRPr sz="3150" b="1">
                <a:solidFill>
                  <a:srgbClr val="1A365D"/>
                </a:solidFill>
                <a:latin typeface="Noto Sans KR"/>
                <a:ea typeface="Noto Sans KR"/>
                <a:cs typeface="Noto Sans KR"/>
              </a:defRPr>
            </a:pPr>
            <a:r>
              <a:rPr sz="3150" b="1">
                <a:solidFill>
                  <a:srgbClr val="1A365D"/>
                </a:solidFill>
                <a:latin typeface="Noto Sans KR"/>
                <a:ea typeface="Noto Sans KR"/>
                <a:cs typeface="Noto Sans KR"/>
              </a:rPr>
              <a:t>공장자동화</a:t>
            </a:r>
          </a:p>
        </p:txBody>
      </p:sp>
      <p:sp>
        <p:nvSpPr>
          <p:cNvPr id="5" name="textbox-5">
            <a:extLst xmlns:a="http://schemas.openxmlformats.org/drawingml/2006/main">
              <a:ext uri="{FF2B5EF4-FFF2-40B4-BE49-F238E27FC236}">
                <a16:creationId xmlns:a16="http://schemas.microsoft.com/office/drawing/2014/main" id="{A2924B20-4DA1-4850-98F6-38DE91B4D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7086600" cy="866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4725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4725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협동로봇 시스템</a:t>
            </a:r>
          </a:p>
        </p:txBody>
      </p:sp>
      <p:sp>
        <p:nvSpPr>
          <p:cNvPr id="6" name="textbox-6">
            <a:extLst xmlns:a="http://schemas.openxmlformats.org/drawingml/2006/main">
              <a:ext uri="{FF2B5EF4-FFF2-40B4-BE49-F238E27FC236}">
                <a16:creationId xmlns:a16="http://schemas.microsoft.com/office/drawing/2014/main" id="{1ED8429E-B683-4A7A-80DB-3EB64541A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3648075"/>
            <a:ext cx="65817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0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20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제조현장에 맞춘 자동화 설계·구축</a:t>
            </a:r>
          </a:p>
        </p:txBody>
      </p:sp>
      <p:sp>
        <p:nvSpPr>
          <p:cNvPr id="7" name="textbox-7">
            <a:extLst xmlns:a="http://schemas.openxmlformats.org/drawingml/2006/main">
              <a:ext uri="{FF2B5EF4-FFF2-40B4-BE49-F238E27FC236}">
                <a16:creationId xmlns:a16="http://schemas.microsoft.com/office/drawing/2014/main" id="{2994E57A-D76A-45ED-9E10-90199227B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4295775"/>
            <a:ext cx="513397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6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제품 검사부터 공정 이송까지</a:t>
            </a:r>
          </a:p>
          <a:p xmlns:a="http://schemas.openxmlformats.org/drawingml/2006/main">
            <a:pPr algn="l">
              <a:lnSpc>
                <a:spcPct val="115000"/>
              </a:lnSpc>
              <a:buNone/>
              <a:defRPr sz="16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현장 조건에 맞는 시스템을 제안합니다.</a:t>
            </a:r>
          </a:p>
        </p:txBody>
      </p:sp>
      <p:sp>
        <p:nvSpPr>
          <p:cNvPr id="8" name="textbox-8">
            <a:extLst xmlns:a="http://schemas.openxmlformats.org/drawingml/2006/main">
              <a:ext uri="{FF2B5EF4-FFF2-40B4-BE49-F238E27FC236}">
                <a16:creationId xmlns:a16="http://schemas.microsoft.com/office/drawing/2014/main" id="{38A9970E-AE7E-47ED-A48D-F7A51E9A6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5210175"/>
            <a:ext cx="54673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1313" b="1">
                <a:solidFill>
                  <a:srgbClr val="1A365D"/>
                </a:solidFill>
                <a:latin typeface="Noto Sans KR"/>
                <a:ea typeface="Noto Sans KR"/>
                <a:cs typeface="Noto Sans KR"/>
              </a:defRPr>
            </a:pPr>
            <a:r>
              <a:rPr sz="1313" b="1">
                <a:solidFill>
                  <a:srgbClr val="1A365D"/>
                </a:solidFill>
                <a:latin typeface="Noto Sans KR"/>
                <a:ea typeface="Noto Sans KR"/>
                <a:cs typeface="Noto Sans KR"/>
              </a:rPr>
              <a:t>다품종 2채널 미세홀속 협동로봇 AI 검사 시스템</a:t>
            </a:r>
          </a:p>
        </p:txBody>
      </p:sp>
      <p:sp>
        <p:nvSpPr>
          <p:cNvPr id="9" name="rect-9">
            <a:extLst xmlns:a="http://schemas.openxmlformats.org/drawingml/2006/main">
              <a:ext uri="{FF2B5EF4-FFF2-40B4-BE49-F238E27FC236}">
                <a16:creationId xmlns:a16="http://schemas.microsoft.com/office/drawing/2014/main" id="{F3308CC5-AFA6-44B8-B8C2-EA9C5F987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" y="5543550"/>
            <a:ext cx="12001500" cy="1314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10" name="textbox-10">
            <a:extLst xmlns:a="http://schemas.openxmlformats.org/drawingml/2006/main">
              <a:ext uri="{FF2B5EF4-FFF2-40B4-BE49-F238E27FC236}">
                <a16:creationId xmlns:a16="http://schemas.microsoft.com/office/drawing/2014/main" id="{3C5FCFFC-A565-4ECD-A396-8AFD8F4DB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819775"/>
            <a:ext cx="2647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7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87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협동로봇 시스템</a:t>
            </a:r>
          </a:p>
        </p:txBody>
      </p:sp>
      <p:sp>
        <p:nvSpPr>
          <p:cNvPr id="11" name="textbox-11">
            <a:extLst xmlns:a="http://schemas.openxmlformats.org/drawingml/2006/main">
              <a:ext uri="{FF2B5EF4-FFF2-40B4-BE49-F238E27FC236}">
                <a16:creationId xmlns:a16="http://schemas.microsoft.com/office/drawing/2014/main" id="{BEAB0DA2-2343-4CB2-9BB3-E0B5965E5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257925"/>
            <a:ext cx="2647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A8CBE8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0">
                <a:solidFill>
                  <a:srgbClr val="A8CBE8"/>
                </a:solidFill>
                <a:latin typeface="Noto Sans KR"/>
                <a:ea typeface="Noto Sans KR"/>
                <a:cs typeface="Noto Sans KR"/>
              </a:rPr>
              <a:t>공정 이송과 작업 자동화</a:t>
            </a:r>
          </a:p>
        </p:txBody>
      </p:sp>
      <p:sp>
        <p:nvSpPr>
          <p:cNvPr id="12" name="line-12">
            <a:extLst xmlns:a="http://schemas.openxmlformats.org/drawingml/2006/main">
              <a:ext uri="{FF2B5EF4-FFF2-40B4-BE49-F238E27FC236}">
                <a16:creationId xmlns:a16="http://schemas.microsoft.com/office/drawing/2014/main" id="{7B0C9D96-2A9F-4A03-BB7B-93673BF05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5838825"/>
            <a:ext cx="0" cy="5810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416087"/>
            </a:solidFill>
          </a:ln>
        </p:spPr>
      </p:sp>
      <p:sp>
        <p:nvSpPr>
          <p:cNvPr id="13" name="textbox-13">
            <a:extLst xmlns:a="http://schemas.openxmlformats.org/drawingml/2006/main">
              <a:ext uri="{FF2B5EF4-FFF2-40B4-BE49-F238E27FC236}">
                <a16:creationId xmlns:a16="http://schemas.microsoft.com/office/drawing/2014/main" id="{3FF1FE2D-DA47-4E9D-8337-E81F2240D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5819775"/>
            <a:ext cx="2647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7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87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머신비전</a:t>
            </a:r>
          </a:p>
        </p:txBody>
      </p:sp>
      <p:sp>
        <p:nvSpPr>
          <p:cNvPr id="14" name="textbox-14">
            <a:extLst xmlns:a="http://schemas.openxmlformats.org/drawingml/2006/main">
              <a:ext uri="{FF2B5EF4-FFF2-40B4-BE49-F238E27FC236}">
                <a16:creationId xmlns:a16="http://schemas.microsoft.com/office/drawing/2014/main" id="{1475200A-ED22-4598-8916-80C2F4E12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6257925"/>
            <a:ext cx="2647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A8CBE8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0">
                <a:solidFill>
                  <a:srgbClr val="A8CBE8"/>
                </a:solidFill>
                <a:latin typeface="Noto Sans KR"/>
                <a:ea typeface="Noto Sans KR"/>
                <a:cs typeface="Noto Sans KR"/>
              </a:rPr>
              <a:t>광학 설계와 품질검사</a:t>
            </a:r>
          </a:p>
        </p:txBody>
      </p:sp>
      <p:sp>
        <p:nvSpPr>
          <p:cNvPr id="15" name="line-15">
            <a:extLst xmlns:a="http://schemas.openxmlformats.org/drawingml/2006/main">
              <a:ext uri="{FF2B5EF4-FFF2-40B4-BE49-F238E27FC236}">
                <a16:creationId xmlns:a16="http://schemas.microsoft.com/office/drawing/2014/main" id="{D1457671-474C-456A-99F7-FB40F3A64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5838825"/>
            <a:ext cx="0" cy="5810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416087"/>
            </a:solidFill>
          </a:ln>
        </p:spPr>
      </p:sp>
      <p:sp>
        <p:nvSpPr>
          <p:cNvPr id="16" name="textbox-16">
            <a:extLst xmlns:a="http://schemas.openxmlformats.org/drawingml/2006/main">
              <a:ext uri="{FF2B5EF4-FFF2-40B4-BE49-F238E27FC236}">
                <a16:creationId xmlns:a16="http://schemas.microsoft.com/office/drawing/2014/main" id="{B9C09045-D7F1-49E4-90CD-10765BE9A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5819775"/>
            <a:ext cx="2647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7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87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인공지능</a:t>
            </a:r>
          </a:p>
        </p:txBody>
      </p:sp>
      <p:sp>
        <p:nvSpPr>
          <p:cNvPr id="17" name="textbox-17">
            <a:extLst xmlns:a="http://schemas.openxmlformats.org/drawingml/2006/main">
              <a:ext uri="{FF2B5EF4-FFF2-40B4-BE49-F238E27FC236}">
                <a16:creationId xmlns:a16="http://schemas.microsoft.com/office/drawing/2014/main" id="{8BAF2558-B82C-4FBA-B7C7-CE04A685F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6257925"/>
            <a:ext cx="2647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A8CBE8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0">
                <a:solidFill>
                  <a:srgbClr val="A8CBE8"/>
                </a:solidFill>
                <a:latin typeface="Noto Sans KR"/>
                <a:ea typeface="Noto Sans KR"/>
                <a:cs typeface="Noto Sans KR"/>
              </a:rPr>
              <a:t>검사·분류 모델</a:t>
            </a:r>
          </a:p>
        </p:txBody>
      </p:sp>
      <p:sp>
        <p:nvSpPr>
          <p:cNvPr id="18" name="line-18">
            <a:extLst xmlns:a="http://schemas.openxmlformats.org/drawingml/2006/main">
              <a:ext uri="{FF2B5EF4-FFF2-40B4-BE49-F238E27FC236}">
                <a16:creationId xmlns:a16="http://schemas.microsoft.com/office/drawing/2014/main" id="{EBF9900D-8292-4224-ADCB-BEC14A458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5838825"/>
            <a:ext cx="0" cy="5810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416087"/>
            </a:solidFill>
          </a:ln>
        </p:spPr>
      </p:sp>
      <p:sp>
        <p:nvSpPr>
          <p:cNvPr id="19" name="textbox-19">
            <a:extLst xmlns:a="http://schemas.openxmlformats.org/drawingml/2006/main">
              <a:ext uri="{FF2B5EF4-FFF2-40B4-BE49-F238E27FC236}">
                <a16:creationId xmlns:a16="http://schemas.microsoft.com/office/drawing/2014/main" id="{C5E95CC5-BF51-4E09-97FB-D78A5C783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819775"/>
            <a:ext cx="2647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7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87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정부지원사업</a:t>
            </a:r>
          </a:p>
        </p:txBody>
      </p:sp>
      <p:sp>
        <p:nvSpPr>
          <p:cNvPr id="20" name="textbox-20">
            <a:extLst xmlns:a="http://schemas.openxmlformats.org/drawingml/2006/main">
              <a:ext uri="{FF2B5EF4-FFF2-40B4-BE49-F238E27FC236}">
                <a16:creationId xmlns:a16="http://schemas.microsoft.com/office/drawing/2014/main" id="{5BBF6A17-A1DC-4C78-B632-894CA4D0D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6257925"/>
            <a:ext cx="2647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A8CBE8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0">
                <a:solidFill>
                  <a:srgbClr val="A8CBE8"/>
                </a:solidFill>
                <a:latin typeface="Noto Sans KR"/>
                <a:ea typeface="Noto Sans KR"/>
                <a:cs typeface="Noto Sans KR"/>
              </a:rPr>
              <a:t>사업 준비부터 현장 구축</a:t>
            </a:r>
          </a:p>
        </p:txBody>
      </p:sp>
    </p:spTree>
    <p:extLst>
      <p:ext uri="{BB962C8B-B14F-4D97-AF65-F5344CB8AC3E}">
        <p14:creationId xmlns:p14="http://schemas.microsoft.com/office/powerpoint/2010/main" val="154683291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rect-223">
            <a:extLst xmlns:a="http://schemas.openxmlformats.org/drawingml/2006/main">
              <a:ext uri="{FF2B5EF4-FFF2-40B4-BE49-F238E27FC236}">
                <a16:creationId xmlns:a16="http://schemas.microsoft.com/office/drawing/2014/main" id="{05889952-2D30-4968-8FEC-B5E2B3D9B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rect-224">
            <a:extLst xmlns:a="http://schemas.openxmlformats.org/drawingml/2006/main">
              <a:ext uri="{FF2B5EF4-FFF2-40B4-BE49-F238E27FC236}">
                <a16:creationId xmlns:a16="http://schemas.microsoft.com/office/drawing/2014/main" id="{E6BF6181-121A-48FB-9287-5CCD67DDC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textbox-225">
            <a:extLst xmlns:a="http://schemas.openxmlformats.org/drawingml/2006/main">
              <a:ext uri="{FF2B5EF4-FFF2-40B4-BE49-F238E27FC236}">
                <a16:creationId xmlns:a16="http://schemas.microsoft.com/office/drawing/2014/main" id="{16D62268-A401-4A1F-8342-65254801F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미세홀 검사 작업의 변화</a:t>
            </a:r>
          </a:p>
        </p:txBody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5adcda93194f81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line-227">
            <a:extLst xmlns:a="http://schemas.openxmlformats.org/drawingml/2006/main">
              <a:ext uri="{FF2B5EF4-FFF2-40B4-BE49-F238E27FC236}">
                <a16:creationId xmlns:a16="http://schemas.microsoft.com/office/drawing/2014/main" id="{4FEA5640-1F07-4CC6-A460-E01A30E61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6" name="textbox-228">
            <a:extLst xmlns:a="http://schemas.openxmlformats.org/drawingml/2006/main">
              <a:ext uri="{FF2B5EF4-FFF2-40B4-BE49-F238E27FC236}">
                <a16:creationId xmlns:a16="http://schemas.microsoft.com/office/drawing/2014/main" id="{4C2391E1-1519-44E2-A5B8-FB0F9FDF4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5bb2df96013d4d50"/>
              </a:rPr>
              <a:t>[웹 링크] ARTBOT AI &amp; ROBOT TECHNOLOGY</a:t>
            </a:r>
          </a:p>
        </p:txBody>
      </p:sp>
      <p:sp>
        <p:nvSpPr>
          <p:cNvPr id="7" name="textbox-229">
            <a:extLst xmlns:a="http://schemas.openxmlformats.org/drawingml/2006/main">
              <a:ext uri="{FF2B5EF4-FFF2-40B4-BE49-F238E27FC236}">
                <a16:creationId xmlns:a16="http://schemas.microsoft.com/office/drawing/2014/main" id="{989FF486-3D73-4BDF-A6D2-2920D6F29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10</a:t>
            </a:r>
          </a:p>
        </p:txBody>
      </p:sp>
      <p:sp>
        <p:nvSpPr>
          <p:cNvPr id="8" name="textbox-230">
            <a:extLst xmlns:a="http://schemas.openxmlformats.org/drawingml/2006/main">
              <a:ext uri="{FF2B5EF4-FFF2-40B4-BE49-F238E27FC236}">
                <a16:creationId xmlns:a16="http://schemas.microsoft.com/office/drawing/2014/main" id="{74FAD4A0-6A25-42C4-BC0F-78F4D30B1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09650"/>
            <a:ext cx="11201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수작업 확대 확인과 로봇 검사 장면을 비교합니다</a:t>
            </a:r>
          </a:p>
        </p:txBody>
      </p:sp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f473988aa048e1"/>
          <a:stretch xmlns:a="http://schemas.openxmlformats.org/drawingml/2006/main"/>
        </p:blipFill>
        <p:spPr>
          <a:xfrm xmlns:a="http://schemas.openxmlformats.org/drawingml/2006/main">
            <a:off x="495300" y="2059186"/>
            <a:ext cx="5429250" cy="3053953"/>
          </a:xfrm>
          <a:prstGeom xmlns:a="http://schemas.openxmlformats.org/drawingml/2006/main" prst="rect">
            <a:avLst/>
          </a:prstGeom>
        </p:spPr>
      </p:pic>
      <p:sp>
        <p:nvSpPr>
          <p:cNvPr id="10" name="rect-232">
            <a:extLst xmlns:a="http://schemas.openxmlformats.org/drawingml/2006/main">
              <a:ext uri="{FF2B5EF4-FFF2-40B4-BE49-F238E27FC236}">
                <a16:creationId xmlns:a16="http://schemas.microsoft.com/office/drawing/2014/main" id="{428E59E9-DD15-43E0-952E-ECE365142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114925"/>
            <a:ext cx="54292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1" name="textbox-233">
            <a:extLst xmlns:a="http://schemas.openxmlformats.org/drawingml/2006/main">
              <a:ext uri="{FF2B5EF4-FFF2-40B4-BE49-F238E27FC236}">
                <a16:creationId xmlns:a16="http://schemas.microsoft.com/office/drawing/2014/main" id="{3BEB9A38-BF10-4979-A0FE-195ECBE47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153025"/>
            <a:ext cx="5181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도입 전 · 작업자 확대 확인</a:t>
            </a:r>
          </a:p>
        </p:txBody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0787f710bf41d7"/>
          <a:stretch xmlns:a="http://schemas.openxmlformats.org/drawingml/2006/main"/>
        </p:blipFill>
        <p:spPr>
          <a:xfrm xmlns:a="http://schemas.openxmlformats.org/drawingml/2006/main">
            <a:off x="6267450" y="2059186"/>
            <a:ext cx="5429250" cy="3053953"/>
          </a:xfrm>
          <a:prstGeom xmlns:a="http://schemas.openxmlformats.org/drawingml/2006/main" prst="rect">
            <a:avLst/>
          </a:prstGeom>
        </p:spPr>
      </p:pic>
      <p:sp>
        <p:nvSpPr>
          <p:cNvPr id="13" name="rect-235">
            <a:extLst xmlns:a="http://schemas.openxmlformats.org/drawingml/2006/main">
              <a:ext uri="{FF2B5EF4-FFF2-40B4-BE49-F238E27FC236}">
                <a16:creationId xmlns:a16="http://schemas.microsoft.com/office/drawing/2014/main" id="{763E1855-55BB-4095-98C5-DAF3C2C64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5114925"/>
            <a:ext cx="54292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4" name="textbox-236">
            <a:extLst xmlns:a="http://schemas.openxmlformats.org/drawingml/2006/main">
              <a:ext uri="{FF2B5EF4-FFF2-40B4-BE49-F238E27FC236}">
                <a16:creationId xmlns:a16="http://schemas.microsoft.com/office/drawing/2014/main" id="{7663F64B-9810-419C-9D6E-547C190DB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5153025"/>
            <a:ext cx="5181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도입 후 · 로봇 촬영과 검사 화면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901089c2d34057"/>
          <a:stretch xmlns:a="http://schemas.openxmlformats.org/drawingml/2006/main"/>
        </p:blipFill>
        <p:spPr>
          <a:xfrm xmlns:a="http://schemas.openxmlformats.org/drawingml/2006/main">
            <a:off x="495300" y="5657850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16" name="textbox-238">
            <a:extLst xmlns:a="http://schemas.openxmlformats.org/drawingml/2006/main">
              <a:ext uri="{FF2B5EF4-FFF2-40B4-BE49-F238E27FC236}">
                <a16:creationId xmlns:a16="http://schemas.microsoft.com/office/drawing/2014/main" id="{6F16A720-3D3F-48B9-91E5-A1DE2CD1E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629275"/>
            <a:ext cx="5905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8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현장 영상으로 검사 흐름 확인</a:t>
            </a:r>
          </a:p>
        </p:txBody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f21722819646cc"/>
          <a:stretch xmlns:a="http://schemas.openxmlformats.org/drawingml/2006/main"/>
        </p:blipFill>
        <p:spPr>
          <a:xfrm xmlns:a="http://schemas.openxmlformats.org/drawingml/2006/main">
            <a:off x="7839075" y="5743575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18" name="textbox-240">
            <a:extLst xmlns:a="http://schemas.openxmlformats.org/drawingml/2006/main">
              <a:ext uri="{FF2B5EF4-FFF2-40B4-BE49-F238E27FC236}">
                <a16:creationId xmlns:a16="http://schemas.microsoft.com/office/drawing/2014/main" id="{394E9D89-40F1-42CC-B651-81D59AF2C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5724525"/>
            <a:ext cx="3543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27d2128b51864c9f"/>
              </a:rPr>
              <a:t>[자료 링크] 미세홀 검사 설계안</a:t>
            </a:r>
          </a:p>
        </p:txBody>
      </p:sp>
      <p:sp>
        <p:nvSpPr>
          <p:cNvPr id="25" name="v06-text-1">
            <a:extLst xmlns:a="http://schemas.openxmlformats.org/drawingml/2006/main">
              <a:ext uri="{FF2B5EF4-FFF2-40B4-BE49-F238E27FC236}">
                <a16:creationId xmlns:a16="http://schemas.microsoft.com/office/drawing/2014/main" id="{5EFE731E-12EB-4A5E-8FF5-55FD6F37D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6562725"/>
            <a:ext cx="3067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050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45a8cd6f146a4fe1"/>
              </a:rPr>
              <a:t>[영상 링크] 해당 공정 재생</a:t>
            </a:r>
          </a:p>
        </p:txBody>
      </p:sp>
    </p:spTree>
    <p:extLst>
      <p:ext uri="{BB962C8B-B14F-4D97-AF65-F5344CB8AC3E}">
        <p14:creationId xmlns:p14="http://schemas.microsoft.com/office/powerpoint/2010/main" val="15606402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4" name="rect-241">
            <a:extLst xmlns:a="http://schemas.openxmlformats.org/drawingml/2006/main">
              <a:ext uri="{FF2B5EF4-FFF2-40B4-BE49-F238E27FC236}">
                <a16:creationId xmlns:a16="http://schemas.microsoft.com/office/drawing/2014/main" id="{E84C9632-BFCC-4402-B6B3-B985E55F9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rect-242">
            <a:extLst xmlns:a="http://schemas.openxmlformats.org/drawingml/2006/main">
              <a:ext uri="{FF2B5EF4-FFF2-40B4-BE49-F238E27FC236}">
                <a16:creationId xmlns:a16="http://schemas.microsoft.com/office/drawing/2014/main" id="{91A7594D-6F34-47E3-92B3-4AE1EBEF0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textbox-243">
            <a:extLst xmlns:a="http://schemas.openxmlformats.org/drawingml/2006/main">
              <a:ext uri="{FF2B5EF4-FFF2-40B4-BE49-F238E27FC236}">
                <a16:creationId xmlns:a16="http://schemas.microsoft.com/office/drawing/2014/main" id="{3103C0FF-0372-46D4-B56A-08574DAE6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초음파 세척·검사 자동화</a:t>
            </a:r>
          </a:p>
        </p:txBody>
      </p:sp>
      <p:pic>
        <p:nvPicPr>
          <p:cNvPr id="27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d11fd069414570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line-245">
            <a:extLst xmlns:a="http://schemas.openxmlformats.org/drawingml/2006/main">
              <a:ext uri="{FF2B5EF4-FFF2-40B4-BE49-F238E27FC236}">
                <a16:creationId xmlns:a16="http://schemas.microsoft.com/office/drawing/2014/main" id="{38166429-512D-4717-8588-04E8B89DF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6" name="textbox-246">
            <a:extLst xmlns:a="http://schemas.openxmlformats.org/drawingml/2006/main">
              <a:ext uri="{FF2B5EF4-FFF2-40B4-BE49-F238E27FC236}">
                <a16:creationId xmlns:a16="http://schemas.microsoft.com/office/drawing/2014/main" id="{B163E88F-C8A0-4D1F-8B82-665D2D0B6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f7f34ef9878c454b"/>
              </a:rPr>
              <a:t>[웹 링크] ARTBOT AI &amp; ROBOT TECHNOLOGY</a:t>
            </a:r>
          </a:p>
        </p:txBody>
      </p:sp>
      <p:sp>
        <p:nvSpPr>
          <p:cNvPr id="7" name="textbox-247">
            <a:extLst xmlns:a="http://schemas.openxmlformats.org/drawingml/2006/main">
              <a:ext uri="{FF2B5EF4-FFF2-40B4-BE49-F238E27FC236}">
                <a16:creationId xmlns:a16="http://schemas.microsoft.com/office/drawing/2014/main" id="{97DDA5A2-B110-406C-95FD-5ACBF0BED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11</a:t>
            </a:r>
          </a:p>
        </p:txBody>
      </p:sp>
      <p:sp>
        <p:nvSpPr>
          <p:cNvPr id="8" name="textbox-248">
            <a:extLst xmlns:a="http://schemas.openxmlformats.org/drawingml/2006/main">
              <a:ext uri="{FF2B5EF4-FFF2-40B4-BE49-F238E27FC236}">
                <a16:creationId xmlns:a16="http://schemas.microsoft.com/office/drawing/2014/main" id="{FE24ACAC-B8FB-4CAA-A9B8-546DDBD6D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971550"/>
            <a:ext cx="11201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1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1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세척 공정의 반복 이송과 잔류 칩 검사를 자동화합니다</a:t>
            </a:r>
          </a:p>
        </p:txBody>
      </p:sp>
      <p:sp>
        <p:nvSpPr>
          <p:cNvPr id="9" name="textbox-249">
            <a:extLst xmlns:a="http://schemas.openxmlformats.org/drawingml/2006/main">
              <a:ext uri="{FF2B5EF4-FFF2-40B4-BE49-F238E27FC236}">
                <a16:creationId xmlns:a16="http://schemas.microsoft.com/office/drawing/2014/main" id="{2E4F03F0-87A1-4F83-A8CB-905CDB8EB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협동로봇의 이송 작업과 머신비전 검사를 연계한 에이엠제이 구축사례</a:t>
            </a:r>
          </a:p>
        </p:txBody>
      </p:sp>
      <p:pic>
        <p:nvPicPr>
          <p:cNvPr id="28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d5693c1d3a48c4"/>
          <a:srcRect xmlns:a="http://schemas.openxmlformats.org/drawingml/2006/main" l="0" t="12424" r="0" b="1242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95300" y="1924050"/>
            <a:ext cx="5619750" cy="3133725"/>
          </a:xfrm>
          <a:prstGeom xmlns:a="http://schemas.openxmlformats.org/drawingml/2006/main" prst="rect">
            <a:avLst/>
          </a:prstGeom>
        </p:spPr>
      </p:pic>
      <p:pic>
        <p:nvPicPr>
          <p:cNvPr id="28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a20c2caf514d82"/>
          <a:stretch xmlns:a="http://schemas.openxmlformats.org/drawingml/2006/main"/>
        </p:blipFill>
        <p:spPr>
          <a:xfrm xmlns:a="http://schemas.openxmlformats.org/drawingml/2006/main">
            <a:off x="6391275" y="2070473"/>
            <a:ext cx="2724150" cy="2536078"/>
          </a:xfrm>
          <a:prstGeom xmlns:a="http://schemas.openxmlformats.org/drawingml/2006/main" prst="rect">
            <a:avLst/>
          </a:prstGeom>
        </p:spPr>
      </p:pic>
      <p:sp>
        <p:nvSpPr>
          <p:cNvPr id="12" name="rect-252">
            <a:extLst xmlns:a="http://schemas.openxmlformats.org/drawingml/2006/main">
              <a:ext uri="{FF2B5EF4-FFF2-40B4-BE49-F238E27FC236}">
                <a16:creationId xmlns:a16="http://schemas.microsoft.com/office/drawing/2014/main" id="{56E3371A-BD03-48DD-8A98-5B0EA13DF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752975"/>
            <a:ext cx="27241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3" name="textbox-253">
            <a:extLst xmlns:a="http://schemas.openxmlformats.org/drawingml/2006/main">
              <a:ext uri="{FF2B5EF4-FFF2-40B4-BE49-F238E27FC236}">
                <a16:creationId xmlns:a16="http://schemas.microsoft.com/office/drawing/2014/main" id="{B499E3FB-9170-427B-89F4-67C5BBB5D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791075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75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275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상·좌·우 3면 촬영</a:t>
            </a:r>
          </a:p>
        </p:txBody>
      </p:sp>
      <p:sp>
        <p:nvSpPr>
          <p:cNvPr id="14" name="rect-254">
            <a:extLst xmlns:a="http://schemas.openxmlformats.org/drawingml/2006/main">
              <a:ext uri="{FF2B5EF4-FFF2-40B4-BE49-F238E27FC236}">
                <a16:creationId xmlns:a16="http://schemas.microsoft.com/office/drawing/2014/main" id="{8C556E62-F936-4870-A959-6994F58D2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752975"/>
            <a:ext cx="561975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15" name="textbox-255">
            <a:extLst xmlns:a="http://schemas.openxmlformats.org/drawingml/2006/main">
              <a:ext uri="{FF2B5EF4-FFF2-40B4-BE49-F238E27FC236}">
                <a16:creationId xmlns:a16="http://schemas.microsoft.com/office/drawing/2014/main" id="{AE4658D0-5A9B-4BDB-B2B9-C6DE1B8F2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791075"/>
            <a:ext cx="5314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7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27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초음파 세척 협동로봇 시스템</a:t>
            </a:r>
          </a:p>
        </p:txBody>
      </p:sp>
      <p:sp>
        <p:nvSpPr>
          <p:cNvPr id="16" name="ellipse-256">
            <a:extLst xmlns:a="http://schemas.openxmlformats.org/drawingml/2006/main">
              <a:ext uri="{FF2B5EF4-FFF2-40B4-BE49-F238E27FC236}">
                <a16:creationId xmlns:a16="http://schemas.microsoft.com/office/drawing/2014/main" id="{801446B0-744A-439F-8755-A05365C6A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2238375"/>
            <a:ext cx="276225" cy="276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5CB9"/>
          </a:solidFill>
          <a:ln xmlns:a="http://schemas.openxmlformats.org/drawingml/2006/main" w="0">
            <a:noFill/>
          </a:ln>
        </p:spPr>
      </p:sp>
      <p:sp>
        <p:nvSpPr>
          <p:cNvPr id="17" name="textbox-257">
            <a:extLst xmlns:a="http://schemas.openxmlformats.org/drawingml/2006/main">
              <a:ext uri="{FF2B5EF4-FFF2-40B4-BE49-F238E27FC236}">
                <a16:creationId xmlns:a16="http://schemas.microsoft.com/office/drawing/2014/main" id="{93ADD781-EFF4-401F-B789-FD0824938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2228850"/>
            <a:ext cx="2762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153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153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1</a:t>
            </a:r>
          </a:p>
        </p:txBody>
      </p:sp>
      <p:sp>
        <p:nvSpPr>
          <p:cNvPr id="18" name="ellipse-258">
            <a:extLst xmlns:a="http://schemas.openxmlformats.org/drawingml/2006/main">
              <a:ext uri="{FF2B5EF4-FFF2-40B4-BE49-F238E27FC236}">
                <a16:creationId xmlns:a16="http://schemas.microsoft.com/office/drawing/2014/main" id="{FBDFB62F-E5FB-4428-A1ED-FE84BADA1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76625"/>
            <a:ext cx="276225" cy="276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5CB9"/>
          </a:solidFill>
          <a:ln xmlns:a="http://schemas.openxmlformats.org/drawingml/2006/main" w="0">
            <a:noFill/>
          </a:ln>
        </p:spPr>
      </p:sp>
      <p:sp>
        <p:nvSpPr>
          <p:cNvPr id="19" name="textbox-259">
            <a:extLst xmlns:a="http://schemas.openxmlformats.org/drawingml/2006/main">
              <a:ext uri="{FF2B5EF4-FFF2-40B4-BE49-F238E27FC236}">
                <a16:creationId xmlns:a16="http://schemas.microsoft.com/office/drawing/2014/main" id="{46DD41A9-0C0C-4BFC-8F38-5898C75A0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467100"/>
            <a:ext cx="2762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153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153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2</a:t>
            </a:r>
          </a:p>
        </p:txBody>
      </p:sp>
      <p:sp>
        <p:nvSpPr>
          <p:cNvPr id="20" name="ellipse-260">
            <a:extLst xmlns:a="http://schemas.openxmlformats.org/drawingml/2006/main">
              <a:ext uri="{FF2B5EF4-FFF2-40B4-BE49-F238E27FC236}">
                <a16:creationId xmlns:a16="http://schemas.microsoft.com/office/drawing/2014/main" id="{38E9E0BA-4206-443F-AE8F-AC233D819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2438400"/>
            <a:ext cx="276225" cy="276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5CB9"/>
          </a:solidFill>
          <a:ln xmlns:a="http://schemas.openxmlformats.org/drawingml/2006/main" w="0">
            <a:noFill/>
          </a:ln>
        </p:spPr>
      </p:sp>
      <p:sp>
        <p:nvSpPr>
          <p:cNvPr id="21" name="textbox-261">
            <a:extLst xmlns:a="http://schemas.openxmlformats.org/drawingml/2006/main">
              <a:ext uri="{FF2B5EF4-FFF2-40B4-BE49-F238E27FC236}">
                <a16:creationId xmlns:a16="http://schemas.microsoft.com/office/drawing/2014/main" id="{C0E5FBE6-51D0-4C1D-892A-A46E41534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2428875"/>
            <a:ext cx="2762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153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153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3</a:t>
            </a:r>
          </a:p>
        </p:txBody>
      </p:sp>
      <p:pic>
        <p:nvPicPr>
          <p:cNvPr id="29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9bc22e12334565"/>
          <a:stretch xmlns:a="http://schemas.openxmlformats.org/drawingml/2006/main"/>
        </p:blipFill>
        <p:spPr>
          <a:xfrm xmlns:a="http://schemas.openxmlformats.org/drawingml/2006/main">
            <a:off x="9315450" y="1971675"/>
            <a:ext cx="257175" cy="257175"/>
          </a:xfrm>
          <a:prstGeom xmlns:a="http://schemas.openxmlformats.org/drawingml/2006/main" prst="rect">
            <a:avLst/>
          </a:prstGeom>
        </p:spPr>
      </p:pic>
      <p:sp>
        <p:nvSpPr>
          <p:cNvPr id="23" name="textbox-263">
            <a:extLst xmlns:a="http://schemas.openxmlformats.org/drawingml/2006/main">
              <a:ext uri="{FF2B5EF4-FFF2-40B4-BE49-F238E27FC236}">
                <a16:creationId xmlns:a16="http://schemas.microsoft.com/office/drawing/2014/main" id="{5D6D5383-88C9-4AED-AD56-7B5FCB04E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971675"/>
            <a:ext cx="20288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협동로봇 이송</a:t>
            </a:r>
          </a:p>
        </p:txBody>
      </p:sp>
      <p:sp>
        <p:nvSpPr>
          <p:cNvPr id="24" name="textbox-264">
            <a:extLst xmlns:a="http://schemas.openxmlformats.org/drawingml/2006/main">
              <a:ext uri="{FF2B5EF4-FFF2-40B4-BE49-F238E27FC236}">
                <a16:creationId xmlns:a16="http://schemas.microsoft.com/office/drawing/2014/main" id="{CAA50DA4-7884-4679-BEA9-BAD34BB48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390775"/>
            <a:ext cx="20383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3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세척·건조 공정의</a:t>
            </a:r>
          </a:p>
          <a:p xmlns:a="http://schemas.openxmlformats.org/drawingml/2006/main">
            <a:pPr algn="l">
              <a:lnSpc>
                <a:spcPct val="116000"/>
              </a:lnSpc>
              <a:buNone/>
              <a:defRPr sz="13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반복 투입과 회수</a:t>
            </a:r>
          </a:p>
        </p:txBody>
      </p:sp>
      <p:pic>
        <p:nvPicPr>
          <p:cNvPr id="29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5c624a7ac048b9"/>
          <a:stretch xmlns:a="http://schemas.openxmlformats.org/drawingml/2006/main"/>
        </p:blipFill>
        <p:spPr>
          <a:xfrm xmlns:a="http://schemas.openxmlformats.org/drawingml/2006/main">
            <a:off x="9315450" y="3133725"/>
            <a:ext cx="257175" cy="257175"/>
          </a:xfrm>
          <a:prstGeom xmlns:a="http://schemas.openxmlformats.org/drawingml/2006/main" prst="rect">
            <a:avLst/>
          </a:prstGeom>
        </p:spPr>
      </p:pic>
      <p:sp>
        <p:nvSpPr>
          <p:cNvPr id="26" name="textbox-266">
            <a:extLst xmlns:a="http://schemas.openxmlformats.org/drawingml/2006/main">
              <a:ext uri="{FF2B5EF4-FFF2-40B4-BE49-F238E27FC236}">
                <a16:creationId xmlns:a16="http://schemas.microsoft.com/office/drawing/2014/main" id="{95A4D2CD-B878-4000-9DEA-E02921E77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133725"/>
            <a:ext cx="20288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트레이 공급</a:t>
            </a:r>
          </a:p>
        </p:txBody>
      </p:sp>
      <p:sp>
        <p:nvSpPr>
          <p:cNvPr id="27" name="textbox-267">
            <a:extLst xmlns:a="http://schemas.openxmlformats.org/drawingml/2006/main">
              <a:ext uri="{FF2B5EF4-FFF2-40B4-BE49-F238E27FC236}">
                <a16:creationId xmlns:a16="http://schemas.microsoft.com/office/drawing/2014/main" id="{2EC75CCC-ACEE-4B9B-B980-E20059616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533775"/>
            <a:ext cx="20383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3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적재된 트레이를</a:t>
            </a:r>
          </a:p>
          <a:p xmlns:a="http://schemas.openxmlformats.org/drawingml/2006/main">
            <a:pPr algn="l">
              <a:lnSpc>
                <a:spcPct val="116000"/>
              </a:lnSpc>
              <a:buNone/>
              <a:defRPr sz="13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로봇 작업으로 연결</a:t>
            </a:r>
          </a:p>
        </p:txBody>
      </p:sp>
      <p:pic>
        <p:nvPicPr>
          <p:cNvPr id="29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4ff012531e4b34"/>
          <a:stretch xmlns:a="http://schemas.openxmlformats.org/drawingml/2006/main"/>
        </p:blipFill>
        <p:spPr>
          <a:xfrm xmlns:a="http://schemas.openxmlformats.org/drawingml/2006/main">
            <a:off x="9315450" y="4276725"/>
            <a:ext cx="257175" cy="257175"/>
          </a:xfrm>
          <a:prstGeom xmlns:a="http://schemas.openxmlformats.org/drawingml/2006/main" prst="rect">
            <a:avLst/>
          </a:prstGeom>
        </p:spPr>
      </p:pic>
      <p:sp>
        <p:nvSpPr>
          <p:cNvPr id="29" name="textbox-269">
            <a:extLst xmlns:a="http://schemas.openxmlformats.org/drawingml/2006/main">
              <a:ext uri="{FF2B5EF4-FFF2-40B4-BE49-F238E27FC236}">
                <a16:creationId xmlns:a16="http://schemas.microsoft.com/office/drawing/2014/main" id="{FC82210B-6C46-47DB-A1C2-50DEF11EF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4276725"/>
            <a:ext cx="20288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3면 비전검사</a:t>
            </a:r>
          </a:p>
        </p:txBody>
      </p:sp>
      <p:sp>
        <p:nvSpPr>
          <p:cNvPr id="30" name="textbox-270">
            <a:extLst xmlns:a="http://schemas.openxmlformats.org/drawingml/2006/main">
              <a:ext uri="{FF2B5EF4-FFF2-40B4-BE49-F238E27FC236}">
                <a16:creationId xmlns:a16="http://schemas.microsoft.com/office/drawing/2014/main" id="{668F7558-975C-4752-BAB1-9F16CDAE1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4667250"/>
            <a:ext cx="2038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13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잔류 칩 확인 후</a:t>
            </a:r>
          </a:p>
          <a:p xmlns:a="http://schemas.openxmlformats.org/drawingml/2006/main">
            <a:pPr algn="l">
              <a:lnSpc>
                <a:spcPct val="116000"/>
              </a:lnSpc>
              <a:buNone/>
              <a:defRPr sz="13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OK / NG 분리</a:t>
            </a:r>
          </a:p>
        </p:txBody>
      </p:sp>
      <p:sp>
        <p:nvSpPr>
          <p:cNvPr id="31" name="rect-271">
            <a:extLst xmlns:a="http://schemas.openxmlformats.org/drawingml/2006/main">
              <a:ext uri="{FF2B5EF4-FFF2-40B4-BE49-F238E27FC236}">
                <a16:creationId xmlns:a16="http://schemas.microsoft.com/office/drawing/2014/main" id="{39F52DFF-AB63-434F-BDD2-5F0C634E3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276850"/>
            <a:ext cx="1120140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32" name="ellipse-272">
            <a:extLst xmlns:a="http://schemas.openxmlformats.org/drawingml/2006/main">
              <a:ext uri="{FF2B5EF4-FFF2-40B4-BE49-F238E27FC236}">
                <a16:creationId xmlns:a16="http://schemas.microsoft.com/office/drawing/2014/main" id="{2A255C50-2CB9-4F9C-BC0E-E09232173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5438775"/>
            <a:ext cx="276225" cy="276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37C99"/>
          </a:solidFill>
          <a:ln xmlns:a="http://schemas.openxmlformats.org/drawingml/2006/main" w="0">
            <a:noFill/>
          </a:ln>
        </p:spPr>
      </p:sp>
      <p:sp>
        <p:nvSpPr>
          <p:cNvPr id="33" name="textbox-273">
            <a:extLst xmlns:a="http://schemas.openxmlformats.org/drawingml/2006/main">
              <a:ext uri="{FF2B5EF4-FFF2-40B4-BE49-F238E27FC236}">
                <a16:creationId xmlns:a16="http://schemas.microsoft.com/office/drawing/2014/main" id="{978DB208-2323-450B-A5D2-2E7B8BC69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5429250"/>
            <a:ext cx="2762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153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153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1</a:t>
            </a:r>
          </a:p>
        </p:txBody>
      </p:sp>
      <p:sp>
        <p:nvSpPr>
          <p:cNvPr id="34" name="textbox-274">
            <a:extLst xmlns:a="http://schemas.openxmlformats.org/drawingml/2006/main">
              <a:ext uri="{FF2B5EF4-FFF2-40B4-BE49-F238E27FC236}">
                <a16:creationId xmlns:a16="http://schemas.microsoft.com/office/drawing/2014/main" id="{D25360D5-8503-4180-A6A7-138DFDB25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" y="5429250"/>
            <a:ext cx="1743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트레이 공급</a:t>
            </a:r>
          </a:p>
        </p:txBody>
      </p:sp>
      <p:sp>
        <p:nvSpPr>
          <p:cNvPr id="35" name="textbox-275">
            <a:extLst xmlns:a="http://schemas.openxmlformats.org/drawingml/2006/main">
              <a:ext uri="{FF2B5EF4-FFF2-40B4-BE49-F238E27FC236}">
                <a16:creationId xmlns:a16="http://schemas.microsoft.com/office/drawing/2014/main" id="{8210616F-7D8F-410A-BF9F-82F232FDE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" y="5819775"/>
            <a:ext cx="1714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작업자</a:t>
            </a:r>
          </a:p>
        </p:txBody>
      </p:sp>
      <p:sp>
        <p:nvSpPr>
          <p:cNvPr id="36" name="ellipse-276">
            <a:extLst xmlns:a="http://schemas.openxmlformats.org/drawingml/2006/main">
              <a:ext uri="{FF2B5EF4-FFF2-40B4-BE49-F238E27FC236}">
                <a16:creationId xmlns:a16="http://schemas.microsoft.com/office/drawing/2014/main" id="{77A299C5-4480-473F-8D20-8F055719F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5438775"/>
            <a:ext cx="276225" cy="276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5CB9"/>
          </a:solidFill>
          <a:ln xmlns:a="http://schemas.openxmlformats.org/drawingml/2006/main" w="0">
            <a:noFill/>
          </a:ln>
        </p:spPr>
      </p:sp>
      <p:sp>
        <p:nvSpPr>
          <p:cNvPr id="37" name="textbox-277">
            <a:extLst xmlns:a="http://schemas.openxmlformats.org/drawingml/2006/main">
              <a:ext uri="{FF2B5EF4-FFF2-40B4-BE49-F238E27FC236}">
                <a16:creationId xmlns:a16="http://schemas.microsoft.com/office/drawing/2014/main" id="{0B5A1067-5749-4028-A42A-1B01B0332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43225" y="5429250"/>
            <a:ext cx="2762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153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153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2</a:t>
            </a:r>
          </a:p>
        </p:txBody>
      </p:sp>
      <p:sp>
        <p:nvSpPr>
          <p:cNvPr id="38" name="textbox-278">
            <a:extLst xmlns:a="http://schemas.openxmlformats.org/drawingml/2006/main">
              <a:ext uri="{FF2B5EF4-FFF2-40B4-BE49-F238E27FC236}">
                <a16:creationId xmlns:a16="http://schemas.microsoft.com/office/drawing/2014/main" id="{A1C310DD-7EB0-41A5-A80E-556DDA754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5429250"/>
            <a:ext cx="1743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2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세척·건조 공정 이송</a:t>
            </a:r>
          </a:p>
        </p:txBody>
      </p:sp>
      <p:sp>
        <p:nvSpPr>
          <p:cNvPr id="39" name="textbox-279">
            <a:extLst xmlns:a="http://schemas.openxmlformats.org/drawingml/2006/main">
              <a:ext uri="{FF2B5EF4-FFF2-40B4-BE49-F238E27FC236}">
                <a16:creationId xmlns:a16="http://schemas.microsoft.com/office/drawing/2014/main" id="{22F03341-3032-46CE-B309-049219F21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4225" y="5819775"/>
            <a:ext cx="1714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협동로봇</a:t>
            </a:r>
          </a:p>
        </p:txBody>
      </p:sp>
      <p:sp>
        <p:nvSpPr>
          <p:cNvPr id="40" name="ellipse-280">
            <a:extLst xmlns:a="http://schemas.openxmlformats.org/drawingml/2006/main">
              <a:ext uri="{FF2B5EF4-FFF2-40B4-BE49-F238E27FC236}">
                <a16:creationId xmlns:a16="http://schemas.microsoft.com/office/drawing/2014/main" id="{DADAA013-F03E-4313-8E26-6142947D3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0175" y="5438775"/>
            <a:ext cx="276225" cy="276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37C99"/>
          </a:solidFill>
          <a:ln xmlns:a="http://schemas.openxmlformats.org/drawingml/2006/main" w="0">
            <a:noFill/>
          </a:ln>
        </p:spPr>
      </p:sp>
      <p:sp>
        <p:nvSpPr>
          <p:cNvPr id="41" name="textbox-281">
            <a:extLst xmlns:a="http://schemas.openxmlformats.org/drawingml/2006/main">
              <a:ext uri="{FF2B5EF4-FFF2-40B4-BE49-F238E27FC236}">
                <a16:creationId xmlns:a16="http://schemas.microsoft.com/office/drawing/2014/main" id="{4A1A66DC-0DDB-4FFE-A710-093ED1DD5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0175" y="5429250"/>
            <a:ext cx="2762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153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153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3</a:t>
            </a:r>
          </a:p>
        </p:txBody>
      </p:sp>
      <p:sp>
        <p:nvSpPr>
          <p:cNvPr id="42" name="textbox-282">
            <a:extLst xmlns:a="http://schemas.openxmlformats.org/drawingml/2006/main">
              <a:ext uri="{FF2B5EF4-FFF2-40B4-BE49-F238E27FC236}">
                <a16:creationId xmlns:a16="http://schemas.microsoft.com/office/drawing/2014/main" id="{28AC34A5-C5B0-462D-9943-A2EE57092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91175" y="5429250"/>
            <a:ext cx="1743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검사품 정렬·투입</a:t>
            </a:r>
          </a:p>
        </p:txBody>
      </p:sp>
      <p:sp>
        <p:nvSpPr>
          <p:cNvPr id="43" name="textbox-283">
            <a:extLst xmlns:a="http://schemas.openxmlformats.org/drawingml/2006/main">
              <a:ext uri="{FF2B5EF4-FFF2-40B4-BE49-F238E27FC236}">
                <a16:creationId xmlns:a16="http://schemas.microsoft.com/office/drawing/2014/main" id="{25F09211-5C38-4A93-935D-2159015F3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91175" y="5819775"/>
            <a:ext cx="1714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작업자</a:t>
            </a:r>
          </a:p>
        </p:txBody>
      </p:sp>
      <p:sp>
        <p:nvSpPr>
          <p:cNvPr id="44" name="ellipse-284">
            <a:extLst xmlns:a="http://schemas.openxmlformats.org/drawingml/2006/main">
              <a:ext uri="{FF2B5EF4-FFF2-40B4-BE49-F238E27FC236}">
                <a16:creationId xmlns:a16="http://schemas.microsoft.com/office/drawing/2014/main" id="{74BE3140-8EF7-4C35-9E20-354BF1973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5438775"/>
            <a:ext cx="276225" cy="276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5CB9"/>
          </a:solidFill>
          <a:ln xmlns:a="http://schemas.openxmlformats.org/drawingml/2006/main" w="0">
            <a:noFill/>
          </a:ln>
        </p:spPr>
      </p:sp>
      <p:sp>
        <p:nvSpPr>
          <p:cNvPr id="45" name="textbox-285">
            <a:extLst xmlns:a="http://schemas.openxmlformats.org/drawingml/2006/main">
              <a:ext uri="{FF2B5EF4-FFF2-40B4-BE49-F238E27FC236}">
                <a16:creationId xmlns:a16="http://schemas.microsoft.com/office/drawing/2014/main" id="{3C7DB81C-9C79-4442-BB9C-FFD274EC8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5429250"/>
            <a:ext cx="2762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153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153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4</a:t>
            </a:r>
          </a:p>
        </p:txBody>
      </p:sp>
      <p:sp>
        <p:nvSpPr>
          <p:cNvPr id="46" name="textbox-286">
            <a:extLst xmlns:a="http://schemas.openxmlformats.org/drawingml/2006/main">
              <a:ext uri="{FF2B5EF4-FFF2-40B4-BE49-F238E27FC236}">
                <a16:creationId xmlns:a16="http://schemas.microsoft.com/office/drawing/2014/main" id="{B32590F5-FF86-4D67-BEE4-E6138102B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5429250"/>
            <a:ext cx="1743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3면 촬영·판정</a:t>
            </a:r>
          </a:p>
        </p:txBody>
      </p:sp>
      <p:sp>
        <p:nvSpPr>
          <p:cNvPr id="47" name="textbox-287">
            <a:extLst xmlns:a="http://schemas.openxmlformats.org/drawingml/2006/main">
              <a:ext uri="{FF2B5EF4-FFF2-40B4-BE49-F238E27FC236}">
                <a16:creationId xmlns:a16="http://schemas.microsoft.com/office/drawing/2014/main" id="{3FCAC4C3-ADE2-4435-81FD-4B59E556F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5819775"/>
            <a:ext cx="1714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머신비전</a:t>
            </a:r>
          </a:p>
        </p:txBody>
      </p:sp>
      <p:sp>
        <p:nvSpPr>
          <p:cNvPr id="48" name="ellipse-288">
            <a:extLst xmlns:a="http://schemas.openxmlformats.org/drawingml/2006/main">
              <a:ext uri="{FF2B5EF4-FFF2-40B4-BE49-F238E27FC236}">
                <a16:creationId xmlns:a16="http://schemas.microsoft.com/office/drawing/2014/main" id="{6F022B75-CD51-4C2A-8A5E-73D2F96BC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44075" y="5438775"/>
            <a:ext cx="276225" cy="2762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5CB9"/>
          </a:solidFill>
          <a:ln xmlns:a="http://schemas.openxmlformats.org/drawingml/2006/main" w="0">
            <a:noFill/>
          </a:ln>
        </p:spPr>
      </p:sp>
      <p:sp>
        <p:nvSpPr>
          <p:cNvPr id="49" name="textbox-289">
            <a:extLst xmlns:a="http://schemas.openxmlformats.org/drawingml/2006/main">
              <a:ext uri="{FF2B5EF4-FFF2-40B4-BE49-F238E27FC236}">
                <a16:creationId xmlns:a16="http://schemas.microsoft.com/office/drawing/2014/main" id="{4A9F0F91-762B-4780-9F6F-2C44FDB50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44075" y="5429250"/>
            <a:ext cx="2762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153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153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5</a:t>
            </a:r>
          </a:p>
        </p:txBody>
      </p:sp>
      <p:sp>
        <p:nvSpPr>
          <p:cNvPr id="50" name="textbox-290">
            <a:extLst xmlns:a="http://schemas.openxmlformats.org/drawingml/2006/main">
              <a:ext uri="{FF2B5EF4-FFF2-40B4-BE49-F238E27FC236}">
                <a16:creationId xmlns:a16="http://schemas.microsoft.com/office/drawing/2014/main" id="{B6AF9BD5-D8B1-4097-90DA-E6171E446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25075" y="5429250"/>
            <a:ext cx="1743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OK / NG 분리</a:t>
            </a:r>
          </a:p>
        </p:txBody>
      </p:sp>
      <p:sp>
        <p:nvSpPr>
          <p:cNvPr id="51" name="textbox-291">
            <a:extLst xmlns:a="http://schemas.openxmlformats.org/drawingml/2006/main">
              <a:ext uri="{FF2B5EF4-FFF2-40B4-BE49-F238E27FC236}">
                <a16:creationId xmlns:a16="http://schemas.microsoft.com/office/drawing/2014/main" id="{F9CB5E32-84D0-4BE5-A223-F69D09BDF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25075" y="5819775"/>
            <a:ext cx="1714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분리장치</a:t>
            </a:r>
          </a:p>
        </p:txBody>
      </p:sp>
      <p:sp>
        <p:nvSpPr>
          <p:cNvPr id="52" name="rect-292">
            <a:extLst xmlns:a="http://schemas.openxmlformats.org/drawingml/2006/main">
              <a:ext uri="{FF2B5EF4-FFF2-40B4-BE49-F238E27FC236}">
                <a16:creationId xmlns:a16="http://schemas.microsoft.com/office/drawing/2014/main" id="{15AFEDBD-6E0F-40B6-A452-5FD1E8E9A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5524500"/>
            <a:ext cx="9525" cy="9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</p:sp>
      <p:sp>
        <p:nvSpPr>
          <p:cNvPr id="53" name="rect-293">
            <a:extLst xmlns:a="http://schemas.openxmlformats.org/drawingml/2006/main">
              <a:ext uri="{FF2B5EF4-FFF2-40B4-BE49-F238E27FC236}">
                <a16:creationId xmlns:a16="http://schemas.microsoft.com/office/drawing/2014/main" id="{8639B8D6-0787-45AB-98F6-707122A9D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5524500"/>
            <a:ext cx="9525" cy="9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</p:sp>
      <p:cxnSp>
        <p:nvCxnSpPr>
          <p:cNvPr id="325" name=""/>
          <p:cNvCxnSpPr>
            <a:stCxn xmlns:a="http://schemas.openxmlformats.org/drawingml/2006/main" id="52" idx="3"/>
            <a:endCxn xmlns:a="http://schemas.openxmlformats.org/drawingml/2006/main" id="53" idx="1"/>
          </p:cNvCxnSpPr>
          <p:nvPr/>
        </p:nvCxnSpPr>
        <p:spPr>
          <a:xfrm xmlns:a="http://schemas.openxmlformats.org/drawingml/2006/main">
            <a:off x="2695575" y="5529263"/>
            <a:ext cx="1524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sp>
        <p:nvSpPr>
          <p:cNvPr id="55" name="rect-294">
            <a:extLst xmlns:a="http://schemas.openxmlformats.org/drawingml/2006/main">
              <a:ext uri="{FF2B5EF4-FFF2-40B4-BE49-F238E27FC236}">
                <a16:creationId xmlns:a16="http://schemas.microsoft.com/office/drawing/2014/main" id="{87829585-A337-4040-BB97-0220AC63B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5524500"/>
            <a:ext cx="9525" cy="9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</p:sp>
      <p:sp>
        <p:nvSpPr>
          <p:cNvPr id="56" name="rect-295">
            <a:extLst xmlns:a="http://schemas.openxmlformats.org/drawingml/2006/main">
              <a:ext uri="{FF2B5EF4-FFF2-40B4-BE49-F238E27FC236}">
                <a16:creationId xmlns:a16="http://schemas.microsoft.com/office/drawing/2014/main" id="{83E53D82-B521-4538-B0B3-3CC7C23C3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4925" y="5524500"/>
            <a:ext cx="9525" cy="9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</p:sp>
      <p:cxnSp>
        <p:nvCxnSpPr>
          <p:cNvPr id="328" name=""/>
          <p:cNvCxnSpPr>
            <a:stCxn xmlns:a="http://schemas.openxmlformats.org/drawingml/2006/main" id="55" idx="3"/>
            <a:endCxn xmlns:a="http://schemas.openxmlformats.org/drawingml/2006/main" id="56" idx="1"/>
          </p:cNvCxnSpPr>
          <p:nvPr/>
        </p:nvCxnSpPr>
        <p:spPr>
          <a:xfrm xmlns:a="http://schemas.openxmlformats.org/drawingml/2006/main">
            <a:off x="4962525" y="5529263"/>
            <a:ext cx="1524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sp>
        <p:nvSpPr>
          <p:cNvPr id="58" name="rect-296">
            <a:extLst xmlns:a="http://schemas.openxmlformats.org/drawingml/2006/main">
              <a:ext uri="{FF2B5EF4-FFF2-40B4-BE49-F238E27FC236}">
                <a16:creationId xmlns:a16="http://schemas.microsoft.com/office/drawing/2014/main" id="{444254F6-328A-476A-A294-EDB228A3A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5524500"/>
            <a:ext cx="9525" cy="9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</p:sp>
      <p:sp>
        <p:nvSpPr>
          <p:cNvPr id="59" name="rect-297">
            <a:extLst xmlns:a="http://schemas.openxmlformats.org/drawingml/2006/main">
              <a:ext uri="{FF2B5EF4-FFF2-40B4-BE49-F238E27FC236}">
                <a16:creationId xmlns:a16="http://schemas.microsoft.com/office/drawing/2014/main" id="{7363C06A-DBFE-4249-8FEF-F3AAFCF75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5524500"/>
            <a:ext cx="9525" cy="9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</p:sp>
      <p:cxnSp>
        <p:nvCxnSpPr>
          <p:cNvPr id="331" name=""/>
          <p:cNvCxnSpPr>
            <a:stCxn xmlns:a="http://schemas.openxmlformats.org/drawingml/2006/main" id="58" idx="3"/>
            <a:endCxn xmlns:a="http://schemas.openxmlformats.org/drawingml/2006/main" id="59" idx="1"/>
          </p:cNvCxnSpPr>
          <p:nvPr/>
        </p:nvCxnSpPr>
        <p:spPr>
          <a:xfrm xmlns:a="http://schemas.openxmlformats.org/drawingml/2006/main">
            <a:off x="7229475" y="5529263"/>
            <a:ext cx="1524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sp>
        <p:nvSpPr>
          <p:cNvPr id="61" name="rect-298">
            <a:extLst xmlns:a="http://schemas.openxmlformats.org/drawingml/2006/main">
              <a:ext uri="{FF2B5EF4-FFF2-40B4-BE49-F238E27FC236}">
                <a16:creationId xmlns:a16="http://schemas.microsoft.com/office/drawing/2014/main" id="{2CA2996F-9345-4E44-B44E-D548AE264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5524500"/>
            <a:ext cx="9525" cy="9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</p:sp>
      <p:sp>
        <p:nvSpPr>
          <p:cNvPr id="62" name="rect-299">
            <a:extLst xmlns:a="http://schemas.openxmlformats.org/drawingml/2006/main">
              <a:ext uri="{FF2B5EF4-FFF2-40B4-BE49-F238E27FC236}">
                <a16:creationId xmlns:a16="http://schemas.microsoft.com/office/drawing/2014/main" id="{BD26A778-A103-4460-8560-10E1B2ED2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48825" y="5524500"/>
            <a:ext cx="9525" cy="9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</p:sp>
      <p:cxnSp>
        <p:nvCxnSpPr>
          <p:cNvPr id="334" name=""/>
          <p:cNvCxnSpPr>
            <a:stCxn xmlns:a="http://schemas.openxmlformats.org/drawingml/2006/main" id="61" idx="3"/>
            <a:endCxn xmlns:a="http://schemas.openxmlformats.org/drawingml/2006/main" id="62" idx="1"/>
          </p:cNvCxnSpPr>
          <p:nvPr/>
        </p:nvCxnSpPr>
        <p:spPr>
          <a:xfrm xmlns:a="http://schemas.openxmlformats.org/drawingml/2006/main">
            <a:off x="9496425" y="5529263"/>
            <a:ext cx="1524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sp>
        <p:nvSpPr>
          <p:cNvPr id="202" name="v06-text-2">
            <a:extLst xmlns:a="http://schemas.openxmlformats.org/drawingml/2006/main">
              <a:ext uri="{FF2B5EF4-FFF2-40B4-BE49-F238E27FC236}">
                <a16:creationId xmlns:a16="http://schemas.microsoft.com/office/drawing/2014/main" id="{487777B0-89C3-429D-8EA6-6881B0C82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6562725"/>
            <a:ext cx="3067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050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4f454babdd8c4f76"/>
              </a:rPr>
              <a:t>[영상 링크] 해당 공정 재생</a:t>
            </a:r>
          </a:p>
        </p:txBody>
      </p:sp>
    </p:spTree>
    <p:extLst>
      <p:ext uri="{BB962C8B-B14F-4D97-AF65-F5344CB8AC3E}">
        <p14:creationId xmlns:p14="http://schemas.microsoft.com/office/powerpoint/2010/main" val="76128431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rect-300">
            <a:extLst xmlns:a="http://schemas.openxmlformats.org/drawingml/2006/main">
              <a:ext uri="{FF2B5EF4-FFF2-40B4-BE49-F238E27FC236}">
                <a16:creationId xmlns:a16="http://schemas.microsoft.com/office/drawing/2014/main" id="{9B89FCF2-0797-4934-AB93-985982386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rect-301">
            <a:extLst xmlns:a="http://schemas.openxmlformats.org/drawingml/2006/main">
              <a:ext uri="{FF2B5EF4-FFF2-40B4-BE49-F238E27FC236}">
                <a16:creationId xmlns:a16="http://schemas.microsoft.com/office/drawing/2014/main" id="{C2B9B02B-D0F0-4211-A199-0261621D2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textbox-302">
            <a:extLst xmlns:a="http://schemas.openxmlformats.org/drawingml/2006/main">
              <a:ext uri="{FF2B5EF4-FFF2-40B4-BE49-F238E27FC236}">
                <a16:creationId xmlns:a16="http://schemas.microsoft.com/office/drawing/2014/main" id="{1CFE744D-3E94-4E7B-9BBD-4DF7B621A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냉각기 동파이프 조립·고주파용접</a:t>
            </a:r>
          </a:p>
        </p:txBody>
      </p:sp>
      <p:pic>
        <p:nvPicPr>
          <p:cNvPr id="1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29eb30d1954202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line-304">
            <a:extLst xmlns:a="http://schemas.openxmlformats.org/drawingml/2006/main">
              <a:ext uri="{FF2B5EF4-FFF2-40B4-BE49-F238E27FC236}">
                <a16:creationId xmlns:a16="http://schemas.microsoft.com/office/drawing/2014/main" id="{21D60DF5-101D-4499-AD7C-A53F267B6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6" name="textbox-305">
            <a:extLst xmlns:a="http://schemas.openxmlformats.org/drawingml/2006/main">
              <a:ext uri="{FF2B5EF4-FFF2-40B4-BE49-F238E27FC236}">
                <a16:creationId xmlns:a16="http://schemas.microsoft.com/office/drawing/2014/main" id="{A535DED7-3E54-4188-AA55-47BB69869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e2f606d369c043c8"/>
              </a:rPr>
              <a:t>[웹 링크] ARTBOT AI &amp; ROBOT TECHNOLOGY</a:t>
            </a:r>
          </a:p>
        </p:txBody>
      </p:sp>
      <p:sp>
        <p:nvSpPr>
          <p:cNvPr id="7" name="textbox-306">
            <a:extLst xmlns:a="http://schemas.openxmlformats.org/drawingml/2006/main">
              <a:ext uri="{FF2B5EF4-FFF2-40B4-BE49-F238E27FC236}">
                <a16:creationId xmlns:a16="http://schemas.microsoft.com/office/drawing/2014/main" id="{DD851D0C-D87D-4F2F-8DD1-958DB2A03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12</a:t>
            </a:r>
          </a:p>
        </p:txBody>
      </p:sp>
      <p:sp>
        <p:nvSpPr>
          <p:cNvPr id="8" name="textbox-307">
            <a:extLst xmlns:a="http://schemas.openxmlformats.org/drawingml/2006/main">
              <a:ext uri="{FF2B5EF4-FFF2-40B4-BE49-F238E27FC236}">
                <a16:creationId xmlns:a16="http://schemas.microsoft.com/office/drawing/2014/main" id="{A5009645-DD58-4396-9F05-60B40A35B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09650"/>
            <a:ext cx="11201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조립·용접·가열상태 검사를 한 공정으로 연계합니다</a:t>
            </a:r>
          </a:p>
        </p:txBody>
      </p:sp>
      <p:sp>
        <p:nvSpPr>
          <p:cNvPr id="9" name="textbox-308">
            <a:extLst xmlns:a="http://schemas.openxmlformats.org/drawingml/2006/main">
              <a:ext uri="{FF2B5EF4-FFF2-40B4-BE49-F238E27FC236}">
                <a16:creationId xmlns:a16="http://schemas.microsoft.com/office/drawing/2014/main" id="{18806EB6-8000-4AE2-9FFE-DC660B16F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에스앤아이 · 2024년 중소기업 로봇보급 지원사업</a:t>
            </a:r>
          </a:p>
        </p:txBody>
      </p:sp>
      <p:pic>
        <p:nvPicPr>
          <p:cNvPr id="1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b1fe0151204db6"/>
          <a:stretch xmlns:a="http://schemas.openxmlformats.org/drawingml/2006/main"/>
        </p:blipFill>
        <p:spPr>
          <a:xfrm xmlns:a="http://schemas.openxmlformats.org/drawingml/2006/main">
            <a:off x="496358" y="2000250"/>
            <a:ext cx="5503333" cy="3095625"/>
          </a:xfrm>
          <a:prstGeom xmlns:a="http://schemas.openxmlformats.org/drawingml/2006/main" prst="rect">
            <a:avLst/>
          </a:prstGeom>
        </p:spPr>
      </p:pic>
      <p:sp>
        <p:nvSpPr>
          <p:cNvPr id="11" name="rect-310">
            <a:extLst xmlns:a="http://schemas.openxmlformats.org/drawingml/2006/main">
              <a:ext uri="{FF2B5EF4-FFF2-40B4-BE49-F238E27FC236}">
                <a16:creationId xmlns:a16="http://schemas.microsoft.com/office/drawing/2014/main" id="{8D441DC7-5BC0-4B29-8D97-46FF14E6D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095875"/>
            <a:ext cx="55054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2" name="textbox-311">
            <a:extLst xmlns:a="http://schemas.openxmlformats.org/drawingml/2006/main">
              <a:ext uri="{FF2B5EF4-FFF2-40B4-BE49-F238E27FC236}">
                <a16:creationId xmlns:a16="http://schemas.microsoft.com/office/drawing/2014/main" id="{A3C7E79C-62BE-4960-95A2-720E67B15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133975"/>
            <a:ext cx="5257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부품 정렬공급과 협동로봇</a:t>
            </a:r>
          </a:p>
        </p:txBody>
      </p:sp>
      <p:pic>
        <p:nvPicPr>
          <p:cNvPr id="1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704f6c4ffd48db"/>
          <a:stretch xmlns:a="http://schemas.openxmlformats.org/drawingml/2006/main"/>
        </p:blipFill>
        <p:spPr>
          <a:xfrm xmlns:a="http://schemas.openxmlformats.org/drawingml/2006/main">
            <a:off x="6238875" y="2013049"/>
            <a:ext cx="5457825" cy="3070027"/>
          </a:xfrm>
          <a:prstGeom xmlns:a="http://schemas.openxmlformats.org/drawingml/2006/main" prst="rect">
            <a:avLst/>
          </a:prstGeom>
        </p:spPr>
      </p:pic>
      <p:sp>
        <p:nvSpPr>
          <p:cNvPr id="14" name="rect-313">
            <a:extLst xmlns:a="http://schemas.openxmlformats.org/drawingml/2006/main">
              <a:ext uri="{FF2B5EF4-FFF2-40B4-BE49-F238E27FC236}">
                <a16:creationId xmlns:a16="http://schemas.microsoft.com/office/drawing/2014/main" id="{FA809D30-5B88-4F9F-A1DA-D386FEBDA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5095875"/>
            <a:ext cx="5457825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5" name="textbox-314">
            <a:extLst xmlns:a="http://schemas.openxmlformats.org/drawingml/2006/main">
              <a:ext uri="{FF2B5EF4-FFF2-40B4-BE49-F238E27FC236}">
                <a16:creationId xmlns:a16="http://schemas.microsoft.com/office/drawing/2014/main" id="{C1BC948C-F34A-44B2-86EC-E6EC0E544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5133975"/>
            <a:ext cx="52101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조립·용접 작업부와 비전 모니터</a:t>
            </a:r>
          </a:p>
        </p:txBody>
      </p:sp>
      <p:sp>
        <p:nvSpPr>
          <p:cNvPr id="16" name="rect-315">
            <a:extLst xmlns:a="http://schemas.openxmlformats.org/drawingml/2006/main">
              <a:ext uri="{FF2B5EF4-FFF2-40B4-BE49-F238E27FC236}">
                <a16:creationId xmlns:a16="http://schemas.microsoft.com/office/drawing/2014/main" id="{D25C1479-C5F2-4C1A-9386-EA3BEF5F5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57850"/>
            <a:ext cx="20574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7" name="textbox-316">
            <a:extLst xmlns:a="http://schemas.openxmlformats.org/drawingml/2006/main">
              <a:ext uri="{FF2B5EF4-FFF2-40B4-BE49-F238E27FC236}">
                <a16:creationId xmlns:a16="http://schemas.microsoft.com/office/drawing/2014/main" id="{D3C78693-EBAC-4655-8971-137F92311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800725"/>
            <a:ext cx="17716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부품 공급</a:t>
            </a:r>
          </a:p>
        </p:txBody>
      </p:sp>
      <p:sp>
        <p:nvSpPr>
          <p:cNvPr id="18" name="rect-317">
            <a:extLst xmlns:a="http://schemas.openxmlformats.org/drawingml/2006/main">
              <a:ext uri="{FF2B5EF4-FFF2-40B4-BE49-F238E27FC236}">
                <a16:creationId xmlns:a16="http://schemas.microsoft.com/office/drawing/2014/main" id="{19B1A72F-7A17-4A9F-A43E-A034D897F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5657850"/>
            <a:ext cx="20574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9" name="textbox-318">
            <a:extLst xmlns:a="http://schemas.openxmlformats.org/drawingml/2006/main">
              <a:ext uri="{FF2B5EF4-FFF2-40B4-BE49-F238E27FC236}">
                <a16:creationId xmlns:a16="http://schemas.microsoft.com/office/drawing/2014/main" id="{4229CD27-6BA8-4006-8327-AC4E96BC0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4175" y="5800725"/>
            <a:ext cx="17716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압입·조립</a:t>
            </a:r>
          </a:p>
        </p:txBody>
      </p:sp>
      <p:sp>
        <p:nvSpPr>
          <p:cNvPr id="20" name="rect-319">
            <a:extLst xmlns:a="http://schemas.openxmlformats.org/drawingml/2006/main">
              <a:ext uri="{FF2B5EF4-FFF2-40B4-BE49-F238E27FC236}">
                <a16:creationId xmlns:a16="http://schemas.microsoft.com/office/drawing/2014/main" id="{CE390578-CD91-491B-97A9-36531A893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5657850"/>
            <a:ext cx="20574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21" name="textbox-320">
            <a:extLst xmlns:a="http://schemas.openxmlformats.org/drawingml/2006/main">
              <a:ext uri="{FF2B5EF4-FFF2-40B4-BE49-F238E27FC236}">
                <a16:creationId xmlns:a16="http://schemas.microsoft.com/office/drawing/2014/main" id="{DB2D7C39-7365-45BF-8556-7AC9FF6EC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0175" y="5800725"/>
            <a:ext cx="17716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고주파용접</a:t>
            </a:r>
          </a:p>
        </p:txBody>
      </p:sp>
      <p:sp>
        <p:nvSpPr>
          <p:cNvPr id="22" name="rect-321">
            <a:extLst xmlns:a="http://schemas.openxmlformats.org/drawingml/2006/main">
              <a:ext uri="{FF2B5EF4-FFF2-40B4-BE49-F238E27FC236}">
                <a16:creationId xmlns:a16="http://schemas.microsoft.com/office/drawing/2014/main" id="{38EA370A-511D-4BC1-A5C3-F067DAC2D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5657850"/>
            <a:ext cx="20574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23" name="textbox-322">
            <a:extLst xmlns:a="http://schemas.openxmlformats.org/drawingml/2006/main">
              <a:ext uri="{FF2B5EF4-FFF2-40B4-BE49-F238E27FC236}">
                <a16:creationId xmlns:a16="http://schemas.microsoft.com/office/drawing/2014/main" id="{B4AB0463-9C6E-4708-BD0E-027F7AC31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5800725"/>
            <a:ext cx="17716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가열상태 판별</a:t>
            </a:r>
          </a:p>
        </p:txBody>
      </p:sp>
      <p:sp>
        <p:nvSpPr>
          <p:cNvPr id="24" name="rect-323">
            <a:extLst xmlns:a="http://schemas.openxmlformats.org/drawingml/2006/main">
              <a:ext uri="{FF2B5EF4-FFF2-40B4-BE49-F238E27FC236}">
                <a16:creationId xmlns:a16="http://schemas.microsoft.com/office/drawing/2014/main" id="{39DB534E-906C-4331-8EBE-84C58BCA4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5657850"/>
            <a:ext cx="20574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25" name="textbox-324">
            <a:extLst xmlns:a="http://schemas.openxmlformats.org/drawingml/2006/main">
              <a:ext uri="{FF2B5EF4-FFF2-40B4-BE49-F238E27FC236}">
                <a16:creationId xmlns:a16="http://schemas.microsoft.com/office/drawing/2014/main" id="{6664B8F1-2135-4A2C-9FC7-A810B6C11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2175" y="5800725"/>
            <a:ext cx="17716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분리배출</a:t>
            </a:r>
          </a:p>
        </p:txBody>
      </p:sp>
      <p:cxnSp>
        <p:nvCxnSpPr>
          <p:cNvPr id="152" name=""/>
          <p:cNvCxnSpPr>
            <a:stCxn xmlns:a="http://schemas.openxmlformats.org/drawingml/2006/main" id="16" idx="3"/>
            <a:endCxn xmlns:a="http://schemas.openxmlformats.org/drawingml/2006/main" id="18" idx="1"/>
          </p:cNvCxnSpPr>
          <p:nvPr/>
        </p:nvCxnSpPr>
        <p:spPr>
          <a:xfrm xmlns:a="http://schemas.openxmlformats.org/drawingml/2006/main">
            <a:off x="2552700" y="5934075"/>
            <a:ext cx="2286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cxnSp>
        <p:nvCxnSpPr>
          <p:cNvPr id="153" name=""/>
          <p:cNvCxnSpPr>
            <a:stCxn xmlns:a="http://schemas.openxmlformats.org/drawingml/2006/main" id="18" idx="3"/>
            <a:endCxn xmlns:a="http://schemas.openxmlformats.org/drawingml/2006/main" id="20" idx="1"/>
          </p:cNvCxnSpPr>
          <p:nvPr/>
        </p:nvCxnSpPr>
        <p:spPr>
          <a:xfrm xmlns:a="http://schemas.openxmlformats.org/drawingml/2006/main">
            <a:off x="4838700" y="5934075"/>
            <a:ext cx="2286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cxnSp>
        <p:nvCxnSpPr>
          <p:cNvPr id="154" name=""/>
          <p:cNvCxnSpPr>
            <a:stCxn xmlns:a="http://schemas.openxmlformats.org/drawingml/2006/main" id="20" idx="3"/>
            <a:endCxn xmlns:a="http://schemas.openxmlformats.org/drawingml/2006/main" id="22" idx="1"/>
          </p:cNvCxnSpPr>
          <p:nvPr/>
        </p:nvCxnSpPr>
        <p:spPr>
          <a:xfrm xmlns:a="http://schemas.openxmlformats.org/drawingml/2006/main">
            <a:off x="7124700" y="5934075"/>
            <a:ext cx="2286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cxnSp>
        <p:nvCxnSpPr>
          <p:cNvPr id="155" name=""/>
          <p:cNvCxnSpPr>
            <a:stCxn xmlns:a="http://schemas.openxmlformats.org/drawingml/2006/main" id="22" idx="3"/>
            <a:endCxn xmlns:a="http://schemas.openxmlformats.org/drawingml/2006/main" id="24" idx="1"/>
          </p:cNvCxnSpPr>
          <p:nvPr/>
        </p:nvCxnSpPr>
        <p:spPr>
          <a:xfrm xmlns:a="http://schemas.openxmlformats.org/drawingml/2006/main">
            <a:off x="9410700" y="5934075"/>
            <a:ext cx="2286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sp>
        <p:nvSpPr>
          <p:cNvPr id="94" name="v06-text-3">
            <a:extLst xmlns:a="http://schemas.openxmlformats.org/drawingml/2006/main">
              <a:ext uri="{FF2B5EF4-FFF2-40B4-BE49-F238E27FC236}">
                <a16:creationId xmlns:a16="http://schemas.microsoft.com/office/drawing/2014/main" id="{32032A8E-69DF-419F-BC90-F9C8AED53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6562725"/>
            <a:ext cx="3067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050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24f77f71329449be"/>
              </a:rPr>
              <a:t>[영상 링크] 해당 공정 재생</a:t>
            </a:r>
          </a:p>
        </p:txBody>
      </p:sp>
    </p:spTree>
    <p:extLst>
      <p:ext uri="{BB962C8B-B14F-4D97-AF65-F5344CB8AC3E}">
        <p14:creationId xmlns:p14="http://schemas.microsoft.com/office/powerpoint/2010/main" val="35584752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rect-325">
            <a:extLst xmlns:a="http://schemas.openxmlformats.org/drawingml/2006/main">
              <a:ext uri="{FF2B5EF4-FFF2-40B4-BE49-F238E27FC236}">
                <a16:creationId xmlns:a16="http://schemas.microsoft.com/office/drawing/2014/main" id="{13726D09-3921-4F3A-84B1-A7516A644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rect-326">
            <a:extLst xmlns:a="http://schemas.openxmlformats.org/drawingml/2006/main">
              <a:ext uri="{FF2B5EF4-FFF2-40B4-BE49-F238E27FC236}">
                <a16:creationId xmlns:a16="http://schemas.microsoft.com/office/drawing/2014/main" id="{EC3CEE38-BC8A-4ABC-93AE-F85B39453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textbox-327">
            <a:extLst xmlns:a="http://schemas.openxmlformats.org/drawingml/2006/main">
              <a:ext uri="{FF2B5EF4-FFF2-40B4-BE49-F238E27FC236}">
                <a16:creationId xmlns:a16="http://schemas.microsoft.com/office/drawing/2014/main" id="{9B4AABF8-7655-477D-AB8A-504EF5A1F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약품 정량충진·캡핑·팔레타이징</a:t>
            </a:r>
          </a:p>
        </p:txBody>
      </p:sp>
      <p:pic>
        <p:nvPicPr>
          <p:cNvPr id="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c9a45e78ba4520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line-329">
            <a:extLst xmlns:a="http://schemas.openxmlformats.org/drawingml/2006/main">
              <a:ext uri="{FF2B5EF4-FFF2-40B4-BE49-F238E27FC236}">
                <a16:creationId xmlns:a16="http://schemas.microsoft.com/office/drawing/2014/main" id="{92402FD7-5B5B-4787-8D02-FB604F94E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6" name="textbox-330">
            <a:extLst xmlns:a="http://schemas.openxmlformats.org/drawingml/2006/main">
              <a:ext uri="{FF2B5EF4-FFF2-40B4-BE49-F238E27FC236}">
                <a16:creationId xmlns:a16="http://schemas.microsoft.com/office/drawing/2014/main" id="{61B8DDD9-1E6B-4932-9904-11083EA96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a7383a86820444ef"/>
              </a:rPr>
              <a:t>[웹 링크] ARTBOT AI &amp; ROBOT TECHNOLOGY</a:t>
            </a:r>
          </a:p>
        </p:txBody>
      </p:sp>
      <p:sp>
        <p:nvSpPr>
          <p:cNvPr id="7" name="textbox-331">
            <a:extLst xmlns:a="http://schemas.openxmlformats.org/drawingml/2006/main">
              <a:ext uri="{FF2B5EF4-FFF2-40B4-BE49-F238E27FC236}">
                <a16:creationId xmlns:a16="http://schemas.microsoft.com/office/drawing/2014/main" id="{D779FD56-7DE3-4B93-95A4-9446F5BEC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13</a:t>
            </a:r>
          </a:p>
        </p:txBody>
      </p:sp>
      <p:sp>
        <p:nvSpPr>
          <p:cNvPr id="8" name="textbox-332">
            <a:extLst xmlns:a="http://schemas.openxmlformats.org/drawingml/2006/main">
              <a:ext uri="{FF2B5EF4-FFF2-40B4-BE49-F238E27FC236}">
                <a16:creationId xmlns:a16="http://schemas.microsoft.com/office/drawing/2014/main" id="{F868CFEE-D7D3-475C-9D42-340CF249E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09650"/>
            <a:ext cx="11201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약품 용기의 충진부터 로봇 적재까지 연결합니다</a:t>
            </a:r>
          </a:p>
        </p:txBody>
      </p:sp>
      <p:sp>
        <p:nvSpPr>
          <p:cNvPr id="9" name="textbox-333">
            <a:extLst xmlns:a="http://schemas.openxmlformats.org/drawingml/2006/main">
              <a:ext uri="{FF2B5EF4-FFF2-40B4-BE49-F238E27FC236}">
                <a16:creationId xmlns:a16="http://schemas.microsoft.com/office/drawing/2014/main" id="{C6F653A9-48A5-4773-80FC-2DDEF983B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인천화학 · 제조자동화 구축사례</a:t>
            </a:r>
          </a:p>
        </p:txBody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59e37d691f497c"/>
          <a:stretch xmlns:a="http://schemas.openxmlformats.org/drawingml/2006/main"/>
        </p:blipFill>
        <p:spPr>
          <a:xfrm xmlns:a="http://schemas.openxmlformats.org/drawingml/2006/main">
            <a:off x="1020763" y="1971675"/>
            <a:ext cx="4940300" cy="3705225"/>
          </a:xfrm>
          <a:prstGeom xmlns:a="http://schemas.openxmlformats.org/drawingml/2006/main" prst="rect">
            <a:avLst/>
          </a:prstGeom>
        </p:spPr>
      </p:pic>
      <p:sp>
        <p:nvSpPr>
          <p:cNvPr id="11" name="rect-335">
            <a:extLst xmlns:a="http://schemas.openxmlformats.org/drawingml/2006/main">
              <a:ext uri="{FF2B5EF4-FFF2-40B4-BE49-F238E27FC236}">
                <a16:creationId xmlns:a16="http://schemas.microsoft.com/office/drawing/2014/main" id="{0AE298D1-A1AD-457F-9C9B-2BCED757B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67375"/>
            <a:ext cx="5991225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2" name="textbox-336">
            <a:extLst xmlns:a="http://schemas.openxmlformats.org/drawingml/2006/main">
              <a:ext uri="{FF2B5EF4-FFF2-40B4-BE49-F238E27FC236}">
                <a16:creationId xmlns:a16="http://schemas.microsoft.com/office/drawing/2014/main" id="{8CD0F239-1B98-4C38-BFA3-454A18245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705475"/>
            <a:ext cx="57435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전용 그리퍼를 이용한 말통 이송</a:t>
            </a:r>
          </a:p>
        </p:txBody>
      </p:sp>
      <p:pic>
        <p:nvPicPr>
          <p:cNvPr id="5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0acc5d000b4ff5"/>
          <a:stretch xmlns:a="http://schemas.openxmlformats.org/drawingml/2006/main"/>
        </p:blipFill>
        <p:spPr>
          <a:xfrm xmlns:a="http://schemas.openxmlformats.org/drawingml/2006/main">
            <a:off x="6934200" y="2057400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14" name="textbox-338">
            <a:extLst xmlns:a="http://schemas.openxmlformats.org/drawingml/2006/main">
              <a:ext uri="{FF2B5EF4-FFF2-40B4-BE49-F238E27FC236}">
                <a16:creationId xmlns:a16="http://schemas.microsoft.com/office/drawing/2014/main" id="{149276A3-FC54-4C3A-A1C2-E5B7BCE4C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2047875"/>
            <a:ext cx="42767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8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정량충진·계량</a:t>
            </a:r>
          </a:p>
        </p:txBody>
      </p:sp>
      <p:sp>
        <p:nvSpPr>
          <p:cNvPr id="15" name="textbox-339">
            <a:extLst xmlns:a="http://schemas.openxmlformats.org/drawingml/2006/main">
              <a:ext uri="{FF2B5EF4-FFF2-40B4-BE49-F238E27FC236}">
                <a16:creationId xmlns:a16="http://schemas.microsoft.com/office/drawing/2014/main" id="{384C4BD9-EF0C-445B-97B7-8A7DB27E4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2476500"/>
            <a:ext cx="42767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충진장치와 계량부 연계</a:t>
            </a:r>
          </a:p>
        </p:txBody>
      </p:sp>
      <p:pic>
        <p:nvPicPr>
          <p:cNvPr id="5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bf1303e6464677"/>
          <a:stretch xmlns:a="http://schemas.openxmlformats.org/drawingml/2006/main"/>
        </p:blipFill>
        <p:spPr>
          <a:xfrm xmlns:a="http://schemas.openxmlformats.org/drawingml/2006/main">
            <a:off x="6934200" y="3381375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17" name="textbox-341">
            <a:extLst xmlns:a="http://schemas.openxmlformats.org/drawingml/2006/main">
              <a:ext uri="{FF2B5EF4-FFF2-40B4-BE49-F238E27FC236}">
                <a16:creationId xmlns:a16="http://schemas.microsoft.com/office/drawing/2014/main" id="{C31CA70C-3C54-4ECB-8F3A-D9D6AAC8F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3371850"/>
            <a:ext cx="42767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8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캡핑·라벨링</a:t>
            </a:r>
          </a:p>
        </p:txBody>
      </p:sp>
      <p:sp>
        <p:nvSpPr>
          <p:cNvPr id="18" name="textbox-342">
            <a:extLst xmlns:a="http://schemas.openxmlformats.org/drawingml/2006/main">
              <a:ext uri="{FF2B5EF4-FFF2-40B4-BE49-F238E27FC236}">
                <a16:creationId xmlns:a16="http://schemas.microsoft.com/office/drawing/2014/main" id="{7A73B680-6DE6-48AB-9F68-A5F00E744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3800475"/>
            <a:ext cx="42767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용기 마감과 제품 표시</a:t>
            </a:r>
          </a:p>
        </p:txBody>
      </p:sp>
      <p:pic>
        <p:nvPicPr>
          <p:cNvPr id="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c4eed66c204049"/>
          <a:stretch xmlns:a="http://schemas.openxmlformats.org/drawingml/2006/main"/>
        </p:blipFill>
        <p:spPr>
          <a:xfrm xmlns:a="http://schemas.openxmlformats.org/drawingml/2006/main">
            <a:off x="6934200" y="4705350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20" name="textbox-344">
            <a:extLst xmlns:a="http://schemas.openxmlformats.org/drawingml/2006/main">
              <a:ext uri="{FF2B5EF4-FFF2-40B4-BE49-F238E27FC236}">
                <a16:creationId xmlns:a16="http://schemas.microsoft.com/office/drawing/2014/main" id="{153A9CDB-725D-4E8A-B045-194F93828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4695825"/>
            <a:ext cx="42767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8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로봇 적재</a:t>
            </a:r>
          </a:p>
        </p:txBody>
      </p:sp>
      <p:sp>
        <p:nvSpPr>
          <p:cNvPr id="21" name="textbox-345">
            <a:extLst xmlns:a="http://schemas.openxmlformats.org/drawingml/2006/main">
              <a:ext uri="{FF2B5EF4-FFF2-40B4-BE49-F238E27FC236}">
                <a16:creationId xmlns:a16="http://schemas.microsoft.com/office/drawing/2014/main" id="{2B68013D-08FA-46F3-9855-DB6C88FF6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5124450"/>
            <a:ext cx="427672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용기 이송과 팔레타이징</a:t>
            </a:r>
          </a:p>
        </p:txBody>
      </p:sp>
      <p:pic>
        <p:nvPicPr>
          <p:cNvPr id="5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73476fe1e4425e"/>
          <a:stretch xmlns:a="http://schemas.openxmlformats.org/drawingml/2006/main"/>
        </p:blipFill>
        <p:spPr>
          <a:xfrm xmlns:a="http://schemas.openxmlformats.org/drawingml/2006/main">
            <a:off x="495300" y="6124575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23" name="textbox-347">
            <a:extLst xmlns:a="http://schemas.openxmlformats.org/drawingml/2006/main">
              <a:ext uri="{FF2B5EF4-FFF2-40B4-BE49-F238E27FC236}">
                <a16:creationId xmlns:a16="http://schemas.microsoft.com/office/drawing/2014/main" id="{01555C1E-11C1-44E1-B20D-E683F24E6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6105525"/>
            <a:ext cx="84486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8710b33ea39f4891"/>
              </a:rPr>
              <a:t>[자료 링크] 충진·포장 시스템 상세 사진</a:t>
            </a:r>
          </a:p>
        </p:txBody>
      </p:sp>
      <p:sp>
        <p:nvSpPr>
          <p:cNvPr id="31" name="v06-text-4">
            <a:extLst xmlns:a="http://schemas.openxmlformats.org/drawingml/2006/main">
              <a:ext uri="{FF2B5EF4-FFF2-40B4-BE49-F238E27FC236}">
                <a16:creationId xmlns:a16="http://schemas.microsoft.com/office/drawing/2014/main" id="{4D3D9B37-1E16-4778-A281-A6182E4F8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6562725"/>
            <a:ext cx="3067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050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6ab98918ce0e405e"/>
              </a:rPr>
              <a:t>[영상 링크] 해당 공정 재생</a:t>
            </a:r>
          </a:p>
        </p:txBody>
      </p:sp>
    </p:spTree>
    <p:extLst>
      <p:ext uri="{BB962C8B-B14F-4D97-AF65-F5344CB8AC3E}">
        <p14:creationId xmlns:p14="http://schemas.microsoft.com/office/powerpoint/2010/main" val="4015704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rect-348">
            <a:extLst xmlns:a="http://schemas.openxmlformats.org/drawingml/2006/main">
              <a:ext uri="{FF2B5EF4-FFF2-40B4-BE49-F238E27FC236}">
                <a16:creationId xmlns:a16="http://schemas.microsoft.com/office/drawing/2014/main" id="{A331E4A4-156B-4F63-8E6F-52AD72361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rect-349">
            <a:extLst xmlns:a="http://schemas.openxmlformats.org/drawingml/2006/main">
              <a:ext uri="{FF2B5EF4-FFF2-40B4-BE49-F238E27FC236}">
                <a16:creationId xmlns:a16="http://schemas.microsoft.com/office/drawing/2014/main" id="{1D0FFA3A-B7E1-45A7-8610-1B0679C49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textbox-350">
            <a:extLst xmlns:a="http://schemas.openxmlformats.org/drawingml/2006/main">
              <a:ext uri="{FF2B5EF4-FFF2-40B4-BE49-F238E27FC236}">
                <a16:creationId xmlns:a16="http://schemas.microsoft.com/office/drawing/2014/main" id="{9A4B2799-BA4F-442B-9EBE-394A83CDC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충진·포장 라인의 공정 배치</a:t>
            </a:r>
          </a:p>
        </p:txBody>
      </p:sp>
      <p:pic>
        <p:nvPicPr>
          <p:cNvPr id="1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2a3b7f025e4315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line-352">
            <a:extLst xmlns:a="http://schemas.openxmlformats.org/drawingml/2006/main">
              <a:ext uri="{FF2B5EF4-FFF2-40B4-BE49-F238E27FC236}">
                <a16:creationId xmlns:a16="http://schemas.microsoft.com/office/drawing/2014/main" id="{544B1904-E4CF-4E22-BBDD-856A20101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6" name="textbox-353">
            <a:extLst xmlns:a="http://schemas.openxmlformats.org/drawingml/2006/main">
              <a:ext uri="{FF2B5EF4-FFF2-40B4-BE49-F238E27FC236}">
                <a16:creationId xmlns:a16="http://schemas.microsoft.com/office/drawing/2014/main" id="{519A6662-944F-49AD-9EE4-9F0E1ED05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dbb14d1d41504abd"/>
              </a:rPr>
              <a:t>[웹 링크] ARTBOT AI &amp; ROBOT TECHNOLOGY</a:t>
            </a:r>
          </a:p>
        </p:txBody>
      </p:sp>
      <p:sp>
        <p:nvSpPr>
          <p:cNvPr id="7" name="textbox-354">
            <a:extLst xmlns:a="http://schemas.openxmlformats.org/drawingml/2006/main">
              <a:ext uri="{FF2B5EF4-FFF2-40B4-BE49-F238E27FC236}">
                <a16:creationId xmlns:a16="http://schemas.microsoft.com/office/drawing/2014/main" id="{23C7F47B-959C-4E62-A6B9-AE35EC035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14</a:t>
            </a:r>
          </a:p>
        </p:txBody>
      </p:sp>
      <p:sp>
        <p:nvSpPr>
          <p:cNvPr id="8" name="textbox-355">
            <a:extLst xmlns:a="http://schemas.openxmlformats.org/drawingml/2006/main">
              <a:ext uri="{FF2B5EF4-FFF2-40B4-BE49-F238E27FC236}">
                <a16:creationId xmlns:a16="http://schemas.microsoft.com/office/drawing/2014/main" id="{8CC1F4A7-2BA0-40B8-B295-CAC572C93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09650"/>
            <a:ext cx="11201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용기 공급과 후단 포장을 현장 공간에 맞춰 구성합니다</a:t>
            </a:r>
          </a:p>
        </p:txBody>
      </p:sp>
      <p:pic>
        <p:nvPicPr>
          <p:cNvPr id="1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fcf848ffac4594"/>
          <a:stretch xmlns:a="http://schemas.openxmlformats.org/drawingml/2006/main"/>
        </p:blipFill>
        <p:spPr>
          <a:xfrm xmlns:a="http://schemas.openxmlformats.org/drawingml/2006/main">
            <a:off x="2085919" y="2009775"/>
            <a:ext cx="4895962" cy="3143250"/>
          </a:xfrm>
          <a:prstGeom xmlns:a="http://schemas.openxmlformats.org/drawingml/2006/main" prst="rect">
            <a:avLst/>
          </a:prstGeom>
        </p:spPr>
      </p:pic>
      <p:pic>
        <p:nvPicPr>
          <p:cNvPr id="1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8e091904d34e9c"/>
          <a:stretch xmlns:a="http://schemas.openxmlformats.org/drawingml/2006/main"/>
        </p:blipFill>
        <p:spPr>
          <a:xfrm xmlns:a="http://schemas.openxmlformats.org/drawingml/2006/main">
            <a:off x="8839200" y="2171700"/>
            <a:ext cx="2857500" cy="2143125"/>
          </a:xfrm>
          <a:prstGeom xmlns:a="http://schemas.openxmlformats.org/drawingml/2006/main" prst="rect">
            <a:avLst/>
          </a:prstGeom>
        </p:spPr>
      </p:pic>
      <p:sp>
        <p:nvSpPr>
          <p:cNvPr id="11" name="rect-358">
            <a:extLst xmlns:a="http://schemas.openxmlformats.org/drawingml/2006/main">
              <a:ext uri="{FF2B5EF4-FFF2-40B4-BE49-F238E27FC236}">
                <a16:creationId xmlns:a16="http://schemas.microsoft.com/office/drawing/2014/main" id="{37306EBB-3691-430F-802A-40E052F2B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4381500"/>
            <a:ext cx="28575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2" name="textbox-359">
            <a:extLst xmlns:a="http://schemas.openxmlformats.org/drawingml/2006/main">
              <a:ext uri="{FF2B5EF4-FFF2-40B4-BE49-F238E27FC236}">
                <a16:creationId xmlns:a16="http://schemas.microsoft.com/office/drawing/2014/main" id="{9C2BCCE0-3F86-4156-8AB8-43A34102E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4419600"/>
            <a:ext cx="2609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캡핑 작업부</a:t>
            </a:r>
          </a:p>
        </p:txBody>
      </p:sp>
      <p:sp>
        <p:nvSpPr>
          <p:cNvPr id="13" name="textbox-360">
            <a:extLst xmlns:a="http://schemas.openxmlformats.org/drawingml/2006/main">
              <a:ext uri="{FF2B5EF4-FFF2-40B4-BE49-F238E27FC236}">
                <a16:creationId xmlns:a16="http://schemas.microsoft.com/office/drawing/2014/main" id="{50BEAE7E-3AE9-45FE-89C2-0B5E6047B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267325"/>
            <a:ext cx="476250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공정 배치도</a:t>
            </a:r>
          </a:p>
        </p:txBody>
      </p:sp>
      <p:sp>
        <p:nvSpPr>
          <p:cNvPr id="14" name="rect-361">
            <a:extLst xmlns:a="http://schemas.openxmlformats.org/drawingml/2006/main">
              <a:ext uri="{FF2B5EF4-FFF2-40B4-BE49-F238E27FC236}">
                <a16:creationId xmlns:a16="http://schemas.microsoft.com/office/drawing/2014/main" id="{622F29F0-182E-4335-969F-2CAA44A5A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743575"/>
            <a:ext cx="2057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5" name="textbox-362">
            <a:extLst xmlns:a="http://schemas.openxmlformats.org/drawingml/2006/main">
              <a:ext uri="{FF2B5EF4-FFF2-40B4-BE49-F238E27FC236}">
                <a16:creationId xmlns:a16="http://schemas.microsoft.com/office/drawing/2014/main" id="{E785860B-3DF2-4816-B6EA-6A7ABEB29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886450"/>
            <a:ext cx="17716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용기 공급</a:t>
            </a:r>
          </a:p>
        </p:txBody>
      </p:sp>
      <p:sp>
        <p:nvSpPr>
          <p:cNvPr id="16" name="rect-363">
            <a:extLst xmlns:a="http://schemas.openxmlformats.org/drawingml/2006/main">
              <a:ext uri="{FF2B5EF4-FFF2-40B4-BE49-F238E27FC236}">
                <a16:creationId xmlns:a16="http://schemas.microsoft.com/office/drawing/2014/main" id="{C4A7260E-2B34-43B1-84ED-D78EB2E73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5743575"/>
            <a:ext cx="2057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7" name="textbox-364">
            <a:extLst xmlns:a="http://schemas.openxmlformats.org/drawingml/2006/main">
              <a:ext uri="{FF2B5EF4-FFF2-40B4-BE49-F238E27FC236}">
                <a16:creationId xmlns:a16="http://schemas.microsoft.com/office/drawing/2014/main" id="{B45AFC1A-6399-4D2D-B383-6D9240AEE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4175" y="5886450"/>
            <a:ext cx="17716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계량·충진</a:t>
            </a:r>
          </a:p>
        </p:txBody>
      </p:sp>
      <p:sp>
        <p:nvSpPr>
          <p:cNvPr id="18" name="rect-365">
            <a:extLst xmlns:a="http://schemas.openxmlformats.org/drawingml/2006/main">
              <a:ext uri="{FF2B5EF4-FFF2-40B4-BE49-F238E27FC236}">
                <a16:creationId xmlns:a16="http://schemas.microsoft.com/office/drawing/2014/main" id="{5BA2C961-CE06-496F-A5C7-EA102D5CD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5743575"/>
            <a:ext cx="2057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9" name="textbox-366">
            <a:extLst xmlns:a="http://schemas.openxmlformats.org/drawingml/2006/main">
              <a:ext uri="{FF2B5EF4-FFF2-40B4-BE49-F238E27FC236}">
                <a16:creationId xmlns:a16="http://schemas.microsoft.com/office/drawing/2014/main" id="{D47D7AA0-09DF-40BF-AEF8-3AE5765B7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0175" y="5886450"/>
            <a:ext cx="17716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캡핑</a:t>
            </a:r>
          </a:p>
        </p:txBody>
      </p:sp>
      <p:sp>
        <p:nvSpPr>
          <p:cNvPr id="20" name="rect-367">
            <a:extLst xmlns:a="http://schemas.openxmlformats.org/drawingml/2006/main">
              <a:ext uri="{FF2B5EF4-FFF2-40B4-BE49-F238E27FC236}">
                <a16:creationId xmlns:a16="http://schemas.microsoft.com/office/drawing/2014/main" id="{38A3AB94-2249-4960-BAC9-512B018C4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5743575"/>
            <a:ext cx="2057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21" name="textbox-368">
            <a:extLst xmlns:a="http://schemas.openxmlformats.org/drawingml/2006/main">
              <a:ext uri="{FF2B5EF4-FFF2-40B4-BE49-F238E27FC236}">
                <a16:creationId xmlns:a16="http://schemas.microsoft.com/office/drawing/2014/main" id="{1468660B-4A48-4D76-9EB8-422D064E0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5886450"/>
            <a:ext cx="17716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라벨 부착</a:t>
            </a:r>
          </a:p>
        </p:txBody>
      </p:sp>
      <p:sp>
        <p:nvSpPr>
          <p:cNvPr id="22" name="rect-369">
            <a:extLst xmlns:a="http://schemas.openxmlformats.org/drawingml/2006/main">
              <a:ext uri="{FF2B5EF4-FFF2-40B4-BE49-F238E27FC236}">
                <a16:creationId xmlns:a16="http://schemas.microsoft.com/office/drawing/2014/main" id="{66A946D7-1220-459F-9869-262604029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5743575"/>
            <a:ext cx="2057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23" name="textbox-370">
            <a:extLst xmlns:a="http://schemas.openxmlformats.org/drawingml/2006/main">
              <a:ext uri="{FF2B5EF4-FFF2-40B4-BE49-F238E27FC236}">
                <a16:creationId xmlns:a16="http://schemas.microsoft.com/office/drawing/2014/main" id="{3C447362-C899-4AE3-AAB9-256AE668C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2175" y="5886450"/>
            <a:ext cx="17716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이송·적재</a:t>
            </a:r>
          </a:p>
        </p:txBody>
      </p:sp>
      <p:cxnSp>
        <p:nvCxnSpPr>
          <p:cNvPr id="142" name=""/>
          <p:cNvCxnSpPr>
            <a:stCxn xmlns:a="http://schemas.openxmlformats.org/drawingml/2006/main" id="14" idx="3"/>
            <a:endCxn xmlns:a="http://schemas.openxmlformats.org/drawingml/2006/main" id="16" idx="1"/>
          </p:cNvCxnSpPr>
          <p:nvPr/>
        </p:nvCxnSpPr>
        <p:spPr>
          <a:xfrm xmlns:a="http://schemas.openxmlformats.org/drawingml/2006/main">
            <a:off x="2552700" y="6010275"/>
            <a:ext cx="2286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cxnSp>
        <p:nvCxnSpPr>
          <p:cNvPr id="143" name=""/>
          <p:cNvCxnSpPr>
            <a:stCxn xmlns:a="http://schemas.openxmlformats.org/drawingml/2006/main" id="16" idx="3"/>
            <a:endCxn xmlns:a="http://schemas.openxmlformats.org/drawingml/2006/main" id="18" idx="1"/>
          </p:cNvCxnSpPr>
          <p:nvPr/>
        </p:nvCxnSpPr>
        <p:spPr>
          <a:xfrm xmlns:a="http://schemas.openxmlformats.org/drawingml/2006/main">
            <a:off x="4838700" y="6010275"/>
            <a:ext cx="2286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cxnSp>
        <p:nvCxnSpPr>
          <p:cNvPr id="144" name=""/>
          <p:cNvCxnSpPr>
            <a:stCxn xmlns:a="http://schemas.openxmlformats.org/drawingml/2006/main" id="18" idx="3"/>
            <a:endCxn xmlns:a="http://schemas.openxmlformats.org/drawingml/2006/main" id="20" idx="1"/>
          </p:cNvCxnSpPr>
          <p:nvPr/>
        </p:nvCxnSpPr>
        <p:spPr>
          <a:xfrm xmlns:a="http://schemas.openxmlformats.org/drawingml/2006/main">
            <a:off x="7124700" y="6010275"/>
            <a:ext cx="2286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cxnSp>
        <p:nvCxnSpPr>
          <p:cNvPr id="145" name=""/>
          <p:cNvCxnSpPr>
            <a:stCxn xmlns:a="http://schemas.openxmlformats.org/drawingml/2006/main" id="20" idx="3"/>
            <a:endCxn xmlns:a="http://schemas.openxmlformats.org/drawingml/2006/main" id="22" idx="1"/>
          </p:cNvCxnSpPr>
          <p:nvPr/>
        </p:nvCxnSpPr>
        <p:spPr>
          <a:xfrm xmlns:a="http://schemas.openxmlformats.org/drawingml/2006/main">
            <a:off x="9410700" y="6010275"/>
            <a:ext cx="2286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sp>
        <p:nvSpPr>
          <p:cNvPr id="88" name="v06-text-5">
            <a:extLst xmlns:a="http://schemas.openxmlformats.org/drawingml/2006/main">
              <a:ext uri="{FF2B5EF4-FFF2-40B4-BE49-F238E27FC236}">
                <a16:creationId xmlns:a16="http://schemas.microsoft.com/office/drawing/2014/main" id="{A8E67E2A-A475-4720-B001-9822C8AD7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6562725"/>
            <a:ext cx="3067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050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0341f9c451354e9b"/>
              </a:rPr>
              <a:t>[영상 링크] 해당 공정 재생</a:t>
            </a:r>
          </a:p>
        </p:txBody>
      </p:sp>
    </p:spTree>
    <p:extLst>
      <p:ext uri="{BB962C8B-B14F-4D97-AF65-F5344CB8AC3E}">
        <p14:creationId xmlns:p14="http://schemas.microsoft.com/office/powerpoint/2010/main" val="158304091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rect-371">
            <a:extLst xmlns:a="http://schemas.openxmlformats.org/drawingml/2006/main">
              <a:ext uri="{FF2B5EF4-FFF2-40B4-BE49-F238E27FC236}">
                <a16:creationId xmlns:a16="http://schemas.microsoft.com/office/drawing/2014/main" id="{8AAEF6A5-7916-4ACE-AC37-39311B674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rect-372">
            <a:extLst xmlns:a="http://schemas.openxmlformats.org/drawingml/2006/main">
              <a:ext uri="{FF2B5EF4-FFF2-40B4-BE49-F238E27FC236}">
                <a16:creationId xmlns:a16="http://schemas.microsoft.com/office/drawing/2014/main" id="{9B3DE215-186D-48D7-97D7-9FC67641D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textbox-373">
            <a:extLst xmlns:a="http://schemas.openxmlformats.org/drawingml/2006/main">
              <a:ext uri="{FF2B5EF4-FFF2-40B4-BE49-F238E27FC236}">
                <a16:creationId xmlns:a16="http://schemas.microsoft.com/office/drawing/2014/main" id="{4ED96C49-1790-4070-8A57-F3DA7E194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다품종 제품분류 AI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9b32765a23412f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line-375">
            <a:extLst xmlns:a="http://schemas.openxmlformats.org/drawingml/2006/main">
              <a:ext uri="{FF2B5EF4-FFF2-40B4-BE49-F238E27FC236}">
                <a16:creationId xmlns:a16="http://schemas.microsoft.com/office/drawing/2014/main" id="{B96F13C2-FD15-4479-9C0F-1C50F618A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6" name="textbox-376">
            <a:extLst xmlns:a="http://schemas.openxmlformats.org/drawingml/2006/main">
              <a:ext uri="{FF2B5EF4-FFF2-40B4-BE49-F238E27FC236}">
                <a16:creationId xmlns:a16="http://schemas.microsoft.com/office/drawing/2014/main" id="{D57EFD0B-45AB-403F-8F16-80F96A02B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4c6285fc00ac499e"/>
              </a:rPr>
              <a:t>[웹 링크] ARTBOT AI &amp; ROBOT TECHNOLOGY</a:t>
            </a:r>
          </a:p>
        </p:txBody>
      </p:sp>
      <p:sp>
        <p:nvSpPr>
          <p:cNvPr id="7" name="textbox-377">
            <a:extLst xmlns:a="http://schemas.openxmlformats.org/drawingml/2006/main">
              <a:ext uri="{FF2B5EF4-FFF2-40B4-BE49-F238E27FC236}">
                <a16:creationId xmlns:a16="http://schemas.microsoft.com/office/drawing/2014/main" id="{6ABE85F6-17A6-44FA-90C9-DE05F9460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15</a:t>
            </a:r>
          </a:p>
        </p:txBody>
      </p:sp>
      <p:sp>
        <p:nvSpPr>
          <p:cNvPr id="8" name="textbox-378">
            <a:extLst xmlns:a="http://schemas.openxmlformats.org/drawingml/2006/main">
              <a:ext uri="{FF2B5EF4-FFF2-40B4-BE49-F238E27FC236}">
                <a16:creationId xmlns:a16="http://schemas.microsoft.com/office/drawing/2014/main" id="{27534F3F-E86F-4952-BB19-AF007796D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09650"/>
            <a:ext cx="11201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비슷한 형상의 제품을 AI로 구분합니다</a:t>
            </a:r>
          </a:p>
        </p:txBody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cf6e5dae054da9"/>
          <a:srcRect xmlns:a="http://schemas.openxmlformats.org/drawingml/2006/main" l="2000" t="17500" r="52000" b="48000"/>
          <a:stretch xmlns:a="http://schemas.openxmlformats.org/drawingml/2006/main"/>
        </p:blipFill>
        <p:spPr>
          <a:xfrm xmlns:a="http://schemas.openxmlformats.org/drawingml/2006/main">
            <a:off x="495300" y="2257425"/>
            <a:ext cx="5505450" cy="2333625"/>
          </a:xfrm>
          <a:prstGeom xmlns:a="http://schemas.openxmlformats.org/drawingml/2006/main" prst="rect">
            <a:avLst/>
          </a:prstGeom>
        </p:spPr>
      </p:pic>
      <p:sp>
        <p:nvSpPr>
          <p:cNvPr id="10" name="rect-380">
            <a:extLst xmlns:a="http://schemas.openxmlformats.org/drawingml/2006/main">
              <a:ext uri="{FF2B5EF4-FFF2-40B4-BE49-F238E27FC236}">
                <a16:creationId xmlns:a16="http://schemas.microsoft.com/office/drawing/2014/main" id="{60999439-8C11-45B1-BBDC-87C222438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657725"/>
            <a:ext cx="55054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1" name="textbox-381">
            <a:extLst xmlns:a="http://schemas.openxmlformats.org/drawingml/2006/main">
              <a:ext uri="{FF2B5EF4-FFF2-40B4-BE49-F238E27FC236}">
                <a16:creationId xmlns:a16="http://schemas.microsoft.com/office/drawing/2014/main" id="{C222C29E-C5B5-4AEC-9A55-831CC34E9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695825"/>
            <a:ext cx="5257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실제로 촬영한 유사형상 제품</a:t>
            </a:r>
          </a:p>
        </p:txBody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98b10925df4813"/>
          <a:stretch xmlns:a="http://schemas.openxmlformats.org/drawingml/2006/main"/>
        </p:blipFill>
        <p:spPr>
          <a:xfrm xmlns:a="http://schemas.openxmlformats.org/drawingml/2006/main">
            <a:off x="6269977" y="2257425"/>
            <a:ext cx="5424196" cy="3048000"/>
          </a:xfrm>
          <a:prstGeom xmlns:a="http://schemas.openxmlformats.org/drawingml/2006/main" prst="rect">
            <a:avLst/>
          </a:prstGeom>
        </p:spPr>
      </p:pic>
      <p:sp>
        <p:nvSpPr>
          <p:cNvPr id="13" name="rect-383">
            <a:extLst xmlns:a="http://schemas.openxmlformats.org/drawingml/2006/main">
              <a:ext uri="{FF2B5EF4-FFF2-40B4-BE49-F238E27FC236}">
                <a16:creationId xmlns:a16="http://schemas.microsoft.com/office/drawing/2014/main" id="{A8CE3711-FFDE-4405-82C2-34B04295A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5305425"/>
            <a:ext cx="54292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4" name="textbox-384">
            <a:extLst xmlns:a="http://schemas.openxmlformats.org/drawingml/2006/main">
              <a:ext uri="{FF2B5EF4-FFF2-40B4-BE49-F238E27FC236}">
                <a16:creationId xmlns:a16="http://schemas.microsoft.com/office/drawing/2014/main" id="{B2FAF516-BB1C-40E2-96FF-88964DC98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5343525"/>
            <a:ext cx="5181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다각도 촬영장치와 제품 이미지</a:t>
            </a:r>
          </a:p>
        </p:txBody>
      </p:sp>
      <p:sp>
        <p:nvSpPr>
          <p:cNvPr id="15" name="textbox-385">
            <a:extLst xmlns:a="http://schemas.openxmlformats.org/drawingml/2006/main">
              <a:ext uri="{FF2B5EF4-FFF2-40B4-BE49-F238E27FC236}">
                <a16:creationId xmlns:a16="http://schemas.microsoft.com/office/drawing/2014/main" id="{D2C977D4-DB9F-4821-B70A-293616CA7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162550"/>
            <a:ext cx="55054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175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2175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50종 제품분류 모델 구축 경험</a:t>
            </a:r>
          </a:p>
        </p:txBody>
      </p:sp>
      <p:sp>
        <p:nvSpPr>
          <p:cNvPr id="16" name="textbox-386">
            <a:extLst xmlns:a="http://schemas.openxmlformats.org/drawingml/2006/main">
              <a:ext uri="{FF2B5EF4-FFF2-40B4-BE49-F238E27FC236}">
                <a16:creationId xmlns:a16="http://schemas.microsoft.com/office/drawing/2014/main" id="{5F33525B-5495-47B5-9653-161650CB8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000750"/>
            <a:ext cx="78105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00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1200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/>
            </a:r>
          </a:p>
        </p:txBody>
      </p:sp>
      <p:sp>
        <p:nvSpPr>
          <p:cNvPr id="21" name="v06-text-6">
            <a:extLst xmlns:a="http://schemas.openxmlformats.org/drawingml/2006/main">
              <a:ext uri="{FF2B5EF4-FFF2-40B4-BE49-F238E27FC236}">
                <a16:creationId xmlns:a16="http://schemas.microsoft.com/office/drawing/2014/main" id="{5BBD1753-BFE7-48D5-954B-24E09B8B5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6562725"/>
            <a:ext cx="3067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050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564ff996ceea401c"/>
              </a:rPr>
              <a:t>[영상 링크] 해당 공정 재생</a:t>
            </a:r>
          </a:p>
        </p:txBody>
      </p:sp>
    </p:spTree>
    <p:extLst>
      <p:ext uri="{BB962C8B-B14F-4D97-AF65-F5344CB8AC3E}">
        <p14:creationId xmlns:p14="http://schemas.microsoft.com/office/powerpoint/2010/main" val="389608085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rect-387">
            <a:extLst xmlns:a="http://schemas.openxmlformats.org/drawingml/2006/main">
              <a:ext uri="{FF2B5EF4-FFF2-40B4-BE49-F238E27FC236}">
                <a16:creationId xmlns:a16="http://schemas.microsoft.com/office/drawing/2014/main" id="{82313A2A-68BC-42A1-BC72-58C8E1CF7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rect-388">
            <a:extLst xmlns:a="http://schemas.openxmlformats.org/drawingml/2006/main">
              <a:ext uri="{FF2B5EF4-FFF2-40B4-BE49-F238E27FC236}">
                <a16:creationId xmlns:a16="http://schemas.microsoft.com/office/drawing/2014/main" id="{F8EA61CB-A1D8-4050-938A-504D82AA9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textbox-389">
            <a:extLst xmlns:a="http://schemas.openxmlformats.org/drawingml/2006/main">
              <a:ext uri="{FF2B5EF4-FFF2-40B4-BE49-F238E27FC236}">
                <a16:creationId xmlns:a16="http://schemas.microsoft.com/office/drawing/2014/main" id="{620ED0F8-6BD4-4B68-A07F-00346D77C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도금랙 로딩·언로딩</a:t>
            </a:r>
          </a:p>
        </p:txBody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6ac01a77a94e1c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line-391">
            <a:extLst xmlns:a="http://schemas.openxmlformats.org/drawingml/2006/main">
              <a:ext uri="{FF2B5EF4-FFF2-40B4-BE49-F238E27FC236}">
                <a16:creationId xmlns:a16="http://schemas.microsoft.com/office/drawing/2014/main" id="{C43D8706-C25D-47AB-9FB7-580BEB49C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6" name="textbox-392">
            <a:extLst xmlns:a="http://schemas.openxmlformats.org/drawingml/2006/main">
              <a:ext uri="{FF2B5EF4-FFF2-40B4-BE49-F238E27FC236}">
                <a16:creationId xmlns:a16="http://schemas.microsoft.com/office/drawing/2014/main" id="{1B62F5D9-354D-4068-84DB-29FDD5709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330cf05dfdd9474a"/>
              </a:rPr>
              <a:t>[웹 링크] ARTBOT AI &amp; ROBOT TECHNOLOGY</a:t>
            </a:r>
          </a:p>
        </p:txBody>
      </p:sp>
      <p:sp>
        <p:nvSpPr>
          <p:cNvPr id="7" name="textbox-393">
            <a:extLst xmlns:a="http://schemas.openxmlformats.org/drawingml/2006/main">
              <a:ext uri="{FF2B5EF4-FFF2-40B4-BE49-F238E27FC236}">
                <a16:creationId xmlns:a16="http://schemas.microsoft.com/office/drawing/2014/main" id="{413D6C42-F430-422B-BCDC-001AAE363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16</a:t>
            </a:r>
          </a:p>
        </p:txBody>
      </p:sp>
      <p:sp>
        <p:nvSpPr>
          <p:cNvPr id="8" name="textbox-394">
            <a:extLst xmlns:a="http://schemas.openxmlformats.org/drawingml/2006/main">
              <a:ext uri="{FF2B5EF4-FFF2-40B4-BE49-F238E27FC236}">
                <a16:creationId xmlns:a16="http://schemas.microsoft.com/office/drawing/2014/main" id="{4E1B0F58-A360-42FD-9C84-B911B6F26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09650"/>
            <a:ext cx="11201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무거운 도금랙의 반복 이송을 로봇에 맡깁니다</a:t>
            </a:r>
          </a:p>
        </p:txBody>
      </p:sp>
      <p:pic>
        <p:nvPicPr>
          <p:cNvPr id="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74d9c538014f79"/>
          <a:stretch xmlns:a="http://schemas.openxmlformats.org/drawingml/2006/main"/>
        </p:blipFill>
        <p:spPr>
          <a:xfrm xmlns:a="http://schemas.openxmlformats.org/drawingml/2006/main">
            <a:off x="1138238" y="2009775"/>
            <a:ext cx="5143500" cy="3857625"/>
          </a:xfrm>
          <a:prstGeom xmlns:a="http://schemas.openxmlformats.org/drawingml/2006/main" prst="rect">
            <a:avLst/>
          </a:prstGeom>
        </p:spPr>
      </p:pic>
      <p:sp>
        <p:nvSpPr>
          <p:cNvPr id="10" name="rect-396">
            <a:extLst xmlns:a="http://schemas.openxmlformats.org/drawingml/2006/main">
              <a:ext uri="{FF2B5EF4-FFF2-40B4-BE49-F238E27FC236}">
                <a16:creationId xmlns:a16="http://schemas.microsoft.com/office/drawing/2014/main" id="{98D73C43-4D71-4F4E-A185-F6617A56F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867400"/>
            <a:ext cx="6429375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1" name="textbox-397">
            <a:extLst xmlns:a="http://schemas.openxmlformats.org/drawingml/2006/main">
              <a:ext uri="{FF2B5EF4-FFF2-40B4-BE49-F238E27FC236}">
                <a16:creationId xmlns:a16="http://schemas.microsoft.com/office/drawing/2014/main" id="{DC41BC42-867D-4C2E-856F-D6C28AF02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905500"/>
            <a:ext cx="61817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기존 도금라인과 협동로봇의 연동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049a1f96134fa3"/>
          <a:stretch xmlns:a="http://schemas.openxmlformats.org/drawingml/2006/main"/>
        </p:blipFill>
        <p:spPr>
          <a:xfrm xmlns:a="http://schemas.openxmlformats.org/drawingml/2006/main">
            <a:off x="7857384" y="2047875"/>
            <a:ext cx="3373331" cy="2581275"/>
          </a:xfrm>
          <a:prstGeom xmlns:a="http://schemas.openxmlformats.org/drawingml/2006/main" prst="rect">
            <a:avLst/>
          </a:prstGeom>
        </p:spPr>
      </p:pic>
      <p:sp>
        <p:nvSpPr>
          <p:cNvPr id="13" name="rect-399">
            <a:extLst xmlns:a="http://schemas.openxmlformats.org/drawingml/2006/main">
              <a:ext uri="{FF2B5EF4-FFF2-40B4-BE49-F238E27FC236}">
                <a16:creationId xmlns:a16="http://schemas.microsoft.com/office/drawing/2014/main" id="{4C98A708-43AA-49A3-B6F2-C35E85A4C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4629150"/>
            <a:ext cx="43053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4" name="textbox-400">
            <a:extLst xmlns:a="http://schemas.openxmlformats.org/drawingml/2006/main">
              <a:ext uri="{FF2B5EF4-FFF2-40B4-BE49-F238E27FC236}">
                <a16:creationId xmlns:a16="http://schemas.microsoft.com/office/drawing/2014/main" id="{81A78F38-F4CB-4241-8835-5D1D8544C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4667250"/>
            <a:ext cx="4057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도금랙 전용 그리퍼</a:t>
            </a:r>
          </a:p>
        </p:txBody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d31d202db1410c"/>
          <a:stretch xmlns:a="http://schemas.openxmlformats.org/drawingml/2006/main"/>
        </p:blipFill>
        <p:spPr>
          <a:xfrm xmlns:a="http://schemas.openxmlformats.org/drawingml/2006/main">
            <a:off x="7391400" y="5181600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16" name="textbox-402">
            <a:extLst xmlns:a="http://schemas.openxmlformats.org/drawingml/2006/main">
              <a:ext uri="{FF2B5EF4-FFF2-40B4-BE49-F238E27FC236}">
                <a16:creationId xmlns:a16="http://schemas.microsoft.com/office/drawing/2014/main" id="{D50F6698-428D-4CCB-84AA-68A93B74D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5172075"/>
            <a:ext cx="3867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기존 설비 연계</a:t>
            </a:r>
          </a:p>
        </p:txBody>
      </p:sp>
      <p:sp>
        <p:nvSpPr>
          <p:cNvPr id="17" name="textbox-403">
            <a:extLst xmlns:a="http://schemas.openxmlformats.org/drawingml/2006/main">
              <a:ext uri="{FF2B5EF4-FFF2-40B4-BE49-F238E27FC236}">
                <a16:creationId xmlns:a16="http://schemas.microsoft.com/office/drawing/2014/main" id="{384CC7C1-7F1F-47EE-BB6C-6B46D313D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5600700"/>
            <a:ext cx="38671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랙 파지와 투입·회수를 연결</a:t>
            </a:r>
          </a:p>
        </p:txBody>
      </p:sp>
      <p:sp>
        <p:nvSpPr>
          <p:cNvPr id="18" name="textbox-404">
            <a:extLst xmlns:a="http://schemas.openxmlformats.org/drawingml/2006/main">
              <a:ext uri="{FF2B5EF4-FFF2-40B4-BE49-F238E27FC236}">
                <a16:creationId xmlns:a16="http://schemas.microsoft.com/office/drawing/2014/main" id="{B6A96496-18C2-4423-B047-D20E2BB0D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200775"/>
            <a:ext cx="6762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12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/>
            </a:r>
          </a:p>
        </p:txBody>
      </p:sp>
      <p:pic>
        <p:nvPicPr>
          <p:cNvPr id="5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eca7c144004e6e"/>
          <a:stretch xmlns:a="http://schemas.openxmlformats.org/drawingml/2006/main"/>
        </p:blipFill>
        <p:spPr>
          <a:xfrm xmlns:a="http://schemas.openxmlformats.org/drawingml/2006/main">
            <a:off x="7391400" y="6115050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20" name="textbox-406">
            <a:extLst xmlns:a="http://schemas.openxmlformats.org/drawingml/2006/main">
              <a:ext uri="{FF2B5EF4-FFF2-40B4-BE49-F238E27FC236}">
                <a16:creationId xmlns:a16="http://schemas.microsoft.com/office/drawing/2014/main" id="{EBAE4BEE-2B4C-47BB-80DB-13820DA90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05725" y="6096000"/>
            <a:ext cx="39909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eee2da6946aa4045"/>
              </a:rPr>
              <a:t>[자료 링크] 로딩·언로딩 설계안 보기</a:t>
            </a:r>
          </a:p>
        </p:txBody>
      </p:sp>
      <p:sp>
        <p:nvSpPr>
          <p:cNvPr id="27" name="v06-text-7">
            <a:extLst xmlns:a="http://schemas.openxmlformats.org/drawingml/2006/main">
              <a:ext uri="{FF2B5EF4-FFF2-40B4-BE49-F238E27FC236}">
                <a16:creationId xmlns:a16="http://schemas.microsoft.com/office/drawing/2014/main" id="{1FE96A39-F69A-4CDE-B79F-009B7AE09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6562725"/>
            <a:ext cx="3067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0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050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17653ab604f64aab"/>
              </a:rPr>
              <a:t>[영상 링크] 해당 공정 재생</a:t>
            </a:r>
          </a:p>
        </p:txBody>
      </p:sp>
    </p:spTree>
    <p:extLst>
      <p:ext uri="{BB962C8B-B14F-4D97-AF65-F5344CB8AC3E}">
        <p14:creationId xmlns:p14="http://schemas.microsoft.com/office/powerpoint/2010/main" val="28972433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rect-407">
            <a:extLst xmlns:a="http://schemas.openxmlformats.org/drawingml/2006/main">
              <a:ext uri="{FF2B5EF4-FFF2-40B4-BE49-F238E27FC236}">
                <a16:creationId xmlns:a16="http://schemas.microsoft.com/office/drawing/2014/main" id="{2F7BD7D0-BDC7-4CC9-B833-464A8CB8E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rect-408">
            <a:extLst xmlns:a="http://schemas.openxmlformats.org/drawingml/2006/main">
              <a:ext uri="{FF2B5EF4-FFF2-40B4-BE49-F238E27FC236}">
                <a16:creationId xmlns:a16="http://schemas.microsoft.com/office/drawing/2014/main" id="{92BDAB33-2DFF-4960-8ECD-89582145E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textbox-409">
            <a:extLst xmlns:a="http://schemas.openxmlformats.org/drawingml/2006/main">
              <a:ext uri="{FF2B5EF4-FFF2-40B4-BE49-F238E27FC236}">
                <a16:creationId xmlns:a16="http://schemas.microsoft.com/office/drawing/2014/main" id="{A960F968-F94B-4013-94B0-B2668400E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반사 금속 부스바 표면검사</a:t>
            </a:r>
          </a:p>
        </p:txBody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93c47b8af64e59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line-411">
            <a:extLst xmlns:a="http://schemas.openxmlformats.org/drawingml/2006/main">
              <a:ext uri="{FF2B5EF4-FFF2-40B4-BE49-F238E27FC236}">
                <a16:creationId xmlns:a16="http://schemas.microsoft.com/office/drawing/2014/main" id="{5941D622-3EC4-4D1B-8F96-4DB6B6981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6" name="textbox-412">
            <a:extLst xmlns:a="http://schemas.openxmlformats.org/drawingml/2006/main">
              <a:ext uri="{FF2B5EF4-FFF2-40B4-BE49-F238E27FC236}">
                <a16:creationId xmlns:a16="http://schemas.microsoft.com/office/drawing/2014/main" id="{9333B6A4-A5EA-43E7-B078-2601C111F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948cca93549240ab"/>
              </a:rPr>
              <a:t>[웹 링크] ARTBOT AI &amp; ROBOT TECHNOLOGY</a:t>
            </a:r>
          </a:p>
        </p:txBody>
      </p:sp>
      <p:sp>
        <p:nvSpPr>
          <p:cNvPr id="7" name="textbox-413">
            <a:extLst xmlns:a="http://schemas.openxmlformats.org/drawingml/2006/main">
              <a:ext uri="{FF2B5EF4-FFF2-40B4-BE49-F238E27FC236}">
                <a16:creationId xmlns:a16="http://schemas.microsoft.com/office/drawing/2014/main" id="{33942243-67DE-4FE1-AE7C-D32C98D7A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17</a:t>
            </a:r>
          </a:p>
        </p:txBody>
      </p:sp>
      <p:sp>
        <p:nvSpPr>
          <p:cNvPr id="8" name="textbox-414">
            <a:extLst xmlns:a="http://schemas.openxmlformats.org/drawingml/2006/main">
              <a:ext uri="{FF2B5EF4-FFF2-40B4-BE49-F238E27FC236}">
                <a16:creationId xmlns:a16="http://schemas.microsoft.com/office/drawing/2014/main" id="{CE18CD09-0431-4627-AB2E-E1565C8F0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09650"/>
            <a:ext cx="11201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표면 특성과 불량 기준에 맞춰 검사 조건을 설계합니다</a:t>
            </a:r>
          </a:p>
        </p:txBody>
      </p:sp>
      <p:sp>
        <p:nvSpPr>
          <p:cNvPr id="9" name="textbox-415">
            <a:extLst xmlns:a="http://schemas.openxmlformats.org/drawingml/2006/main">
              <a:ext uri="{FF2B5EF4-FFF2-40B4-BE49-F238E27FC236}">
                <a16:creationId xmlns:a16="http://schemas.microsoft.com/office/drawing/2014/main" id="{3A94E4C3-0AE8-46B4-8A71-8877476C0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메인텍 · 스마트공장 구축지원 사업의 검사기 공급 참여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8f59f0925045b9"/>
          <a:stretch xmlns:a="http://schemas.openxmlformats.org/drawingml/2006/main"/>
        </p:blipFill>
        <p:spPr>
          <a:xfrm xmlns:a="http://schemas.openxmlformats.org/drawingml/2006/main">
            <a:off x="1217503" y="2066925"/>
            <a:ext cx="4518245" cy="3305175"/>
          </a:xfrm>
          <a:prstGeom xmlns:a="http://schemas.openxmlformats.org/drawingml/2006/main" prst="rect">
            <a:avLst/>
          </a:prstGeom>
        </p:spPr>
      </p:pic>
      <p:sp>
        <p:nvSpPr>
          <p:cNvPr id="11" name="rect-417">
            <a:extLst xmlns:a="http://schemas.openxmlformats.org/drawingml/2006/main">
              <a:ext uri="{FF2B5EF4-FFF2-40B4-BE49-F238E27FC236}">
                <a16:creationId xmlns:a16="http://schemas.microsoft.com/office/drawing/2014/main" id="{62D4F563-B9E2-4CDE-A4D9-60475252B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19725"/>
            <a:ext cx="59626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2" name="textbox-418">
            <a:extLst xmlns:a="http://schemas.openxmlformats.org/drawingml/2006/main">
              <a:ext uri="{FF2B5EF4-FFF2-40B4-BE49-F238E27FC236}">
                <a16:creationId xmlns:a16="http://schemas.microsoft.com/office/drawing/2014/main" id="{4C584A80-24BE-4B82-B29B-45E77010B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457825"/>
            <a:ext cx="571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검사 대상 부스바</a:t>
            </a:r>
          </a:p>
        </p:txBody>
      </p:sp>
      <p:pic>
        <p:nvPicPr>
          <p:cNvPr id="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2141f76a124271"/>
          <a:stretch xmlns:a="http://schemas.openxmlformats.org/drawingml/2006/main"/>
        </p:blipFill>
        <p:spPr>
          <a:xfrm xmlns:a="http://schemas.openxmlformats.org/drawingml/2006/main">
            <a:off x="6953250" y="2095500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14" name="textbox-420">
            <a:extLst xmlns:a="http://schemas.openxmlformats.org/drawingml/2006/main">
              <a:ext uri="{FF2B5EF4-FFF2-40B4-BE49-F238E27FC236}">
                <a16:creationId xmlns:a16="http://schemas.microsoft.com/office/drawing/2014/main" id="{F81CD109-2D2D-4A88-B027-BC17C8DF4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2085975"/>
            <a:ext cx="4305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반사면 촬영</a:t>
            </a:r>
          </a:p>
        </p:txBody>
      </p:sp>
      <p:sp>
        <p:nvSpPr>
          <p:cNvPr id="15" name="textbox-421">
            <a:extLst xmlns:a="http://schemas.openxmlformats.org/drawingml/2006/main">
              <a:ext uri="{FF2B5EF4-FFF2-40B4-BE49-F238E27FC236}">
                <a16:creationId xmlns:a16="http://schemas.microsoft.com/office/drawing/2014/main" id="{49ECA558-FE0A-43A6-83BC-0B34640EE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2514600"/>
            <a:ext cx="43053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조명과 촬영 방향 테스트</a:t>
            </a:r>
          </a:p>
        </p:txBody>
      </p:sp>
      <p:pic>
        <p:nvPicPr>
          <p:cNvPr id="4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316373e5964c8e"/>
          <a:stretch xmlns:a="http://schemas.openxmlformats.org/drawingml/2006/main"/>
        </p:blipFill>
        <p:spPr>
          <a:xfrm xmlns:a="http://schemas.openxmlformats.org/drawingml/2006/main">
            <a:off x="6953250" y="3429000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17" name="textbox-423">
            <a:extLst xmlns:a="http://schemas.openxmlformats.org/drawingml/2006/main">
              <a:ext uri="{FF2B5EF4-FFF2-40B4-BE49-F238E27FC236}">
                <a16:creationId xmlns:a16="http://schemas.microsoft.com/office/drawing/2014/main" id="{C1493D8C-6A6E-4696-9F2F-5BB3D8457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419475"/>
            <a:ext cx="4305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검사 기준 협의</a:t>
            </a:r>
          </a:p>
        </p:txBody>
      </p:sp>
      <p:sp>
        <p:nvSpPr>
          <p:cNvPr id="18" name="textbox-424">
            <a:extLst xmlns:a="http://schemas.openxmlformats.org/drawingml/2006/main">
              <a:ext uri="{FF2B5EF4-FFF2-40B4-BE49-F238E27FC236}">
                <a16:creationId xmlns:a16="http://schemas.microsoft.com/office/drawing/2014/main" id="{47D1F66E-44D4-4224-95DA-BD660A513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848100"/>
            <a:ext cx="43053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스크래치·오염 등 확인 부위</a:t>
            </a:r>
          </a:p>
        </p:txBody>
      </p:sp>
      <p:pic>
        <p:nvPicPr>
          <p:cNvPr id="4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8b7360967f4d1e"/>
          <a:stretch xmlns:a="http://schemas.openxmlformats.org/drawingml/2006/main"/>
        </p:blipFill>
        <p:spPr>
          <a:xfrm xmlns:a="http://schemas.openxmlformats.org/drawingml/2006/main">
            <a:off x="6953250" y="4762500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20" name="textbox-426">
            <a:extLst xmlns:a="http://schemas.openxmlformats.org/drawingml/2006/main">
              <a:ext uri="{FF2B5EF4-FFF2-40B4-BE49-F238E27FC236}">
                <a16:creationId xmlns:a16="http://schemas.microsoft.com/office/drawing/2014/main" id="{C1EE0D91-84AD-4EF5-86C6-18FB18443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4752975"/>
            <a:ext cx="4305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검사기 운영</a:t>
            </a:r>
          </a:p>
        </p:txBody>
      </p:sp>
      <p:sp>
        <p:nvSpPr>
          <p:cNvPr id="21" name="textbox-427">
            <a:extLst xmlns:a="http://schemas.openxmlformats.org/drawingml/2006/main">
              <a:ext uri="{FF2B5EF4-FFF2-40B4-BE49-F238E27FC236}">
                <a16:creationId xmlns:a16="http://schemas.microsoft.com/office/drawing/2014/main" id="{BB0F03E4-D5C2-4451-A468-2C05F4C9C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5181600"/>
            <a:ext cx="43053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트레이 이송과 제어·매뉴얼</a:t>
            </a:r>
          </a:p>
        </p:txBody>
      </p:sp>
      <p:pic>
        <p:nvPicPr>
          <p:cNvPr id="5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b19cf483ce441c"/>
          <a:stretch xmlns:a="http://schemas.openxmlformats.org/drawingml/2006/main"/>
        </p:blipFill>
        <p:spPr>
          <a:xfrm xmlns:a="http://schemas.openxmlformats.org/drawingml/2006/main">
            <a:off x="495300" y="6067425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23" name="textbox-429">
            <a:extLst xmlns:a="http://schemas.openxmlformats.org/drawingml/2006/main">
              <a:ext uri="{FF2B5EF4-FFF2-40B4-BE49-F238E27FC236}">
                <a16:creationId xmlns:a16="http://schemas.microsoft.com/office/drawing/2014/main" id="{FD20D5E2-5AA3-478F-99D1-0052217AD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6048375"/>
            <a:ext cx="85439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6a7523bb119b4178"/>
              </a:rPr>
              <a:t>[자료 링크] 부스바 검사 설계·진행자료</a:t>
            </a:r>
          </a:p>
        </p:txBody>
      </p:sp>
    </p:spTree>
    <p:extLst>
      <p:ext uri="{BB962C8B-B14F-4D97-AF65-F5344CB8AC3E}">
        <p14:creationId xmlns:p14="http://schemas.microsoft.com/office/powerpoint/2010/main" val="174772975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rect-430">
            <a:extLst xmlns:a="http://schemas.openxmlformats.org/drawingml/2006/main">
              <a:ext uri="{FF2B5EF4-FFF2-40B4-BE49-F238E27FC236}">
                <a16:creationId xmlns:a16="http://schemas.microsoft.com/office/drawing/2014/main" id="{E1F6F8E2-57D5-4AF1-A1BC-3D3CD5BB2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rect-431">
            <a:extLst xmlns:a="http://schemas.openxmlformats.org/drawingml/2006/main">
              <a:ext uri="{FF2B5EF4-FFF2-40B4-BE49-F238E27FC236}">
                <a16:creationId xmlns:a16="http://schemas.microsoft.com/office/drawing/2014/main" id="{41298B48-84F7-4FF7-B944-273C819D1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textbox-432">
            <a:extLst xmlns:a="http://schemas.openxmlformats.org/drawingml/2006/main">
              <a:ext uri="{FF2B5EF4-FFF2-40B4-BE49-F238E27FC236}">
                <a16:creationId xmlns:a16="http://schemas.microsoft.com/office/drawing/2014/main" id="{D4366C07-28EE-43FB-942A-8402D2AF0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주석바 중량 모니터링</a:t>
            </a:r>
          </a:p>
        </p:txBody>
      </p:sp>
      <p:pic>
        <p:nvPicPr>
          <p:cNvPr id="1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3871a6d1f14597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line-434">
            <a:extLst xmlns:a="http://schemas.openxmlformats.org/drawingml/2006/main">
              <a:ext uri="{FF2B5EF4-FFF2-40B4-BE49-F238E27FC236}">
                <a16:creationId xmlns:a16="http://schemas.microsoft.com/office/drawing/2014/main" id="{63749A76-0B16-4323-9EE8-BC58978F9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6" name="textbox-435">
            <a:extLst xmlns:a="http://schemas.openxmlformats.org/drawingml/2006/main">
              <a:ext uri="{FF2B5EF4-FFF2-40B4-BE49-F238E27FC236}">
                <a16:creationId xmlns:a16="http://schemas.microsoft.com/office/drawing/2014/main" id="{79B3C639-6A7F-4B33-926C-9855E599A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ab529fc4b91f47fd"/>
              </a:rPr>
              <a:t>[웹 링크] ARTBOT AI &amp; ROBOT TECHNOLOGY</a:t>
            </a:r>
          </a:p>
        </p:txBody>
      </p:sp>
      <p:sp>
        <p:nvSpPr>
          <p:cNvPr id="7" name="textbox-436">
            <a:extLst xmlns:a="http://schemas.openxmlformats.org/drawingml/2006/main">
              <a:ext uri="{FF2B5EF4-FFF2-40B4-BE49-F238E27FC236}">
                <a16:creationId xmlns:a16="http://schemas.microsoft.com/office/drawing/2014/main" id="{A7F07543-478B-428B-8293-395EF3D5F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18</a:t>
            </a:r>
          </a:p>
        </p:txBody>
      </p:sp>
      <p:sp>
        <p:nvSpPr>
          <p:cNvPr id="8" name="textbox-437">
            <a:extLst xmlns:a="http://schemas.openxmlformats.org/drawingml/2006/main">
              <a:ext uri="{FF2B5EF4-FFF2-40B4-BE49-F238E27FC236}">
                <a16:creationId xmlns:a16="http://schemas.microsoft.com/office/drawing/2014/main" id="{064BE274-7D55-42AF-B493-28BE57CA1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09650"/>
            <a:ext cx="11201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주석바의 중량을 화면에서 확인합니다</a:t>
            </a:r>
          </a:p>
        </p:txBody>
      </p:sp>
      <p:sp>
        <p:nvSpPr>
          <p:cNvPr id="9" name="textbox-438">
            <a:extLst xmlns:a="http://schemas.openxmlformats.org/drawingml/2006/main">
              <a:ext uri="{FF2B5EF4-FFF2-40B4-BE49-F238E27FC236}">
                <a16:creationId xmlns:a16="http://schemas.microsoft.com/office/drawing/2014/main" id="{10B7E854-7CDA-4E9E-98BC-BC152CA28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504950"/>
            <a:ext cx="11201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공정 모니터링 개발·현장 적용 경험</a:t>
            </a:r>
          </a:p>
        </p:txBody>
      </p:sp>
      <p:pic>
        <p:nvPicPr>
          <p:cNvPr id="1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2dd6af2e414aa6"/>
          <a:stretch xmlns:a="http://schemas.openxmlformats.org/drawingml/2006/main"/>
        </p:blipFill>
        <p:spPr>
          <a:xfrm xmlns:a="http://schemas.openxmlformats.org/drawingml/2006/main">
            <a:off x="793583" y="2038350"/>
            <a:ext cx="5823284" cy="3276600"/>
          </a:xfrm>
          <a:prstGeom xmlns:a="http://schemas.openxmlformats.org/drawingml/2006/main" prst="rect">
            <a:avLst/>
          </a:prstGeom>
        </p:spPr>
      </p:pic>
      <p:sp>
        <p:nvSpPr>
          <p:cNvPr id="11" name="rect-440">
            <a:extLst xmlns:a="http://schemas.openxmlformats.org/drawingml/2006/main">
              <a:ext uri="{FF2B5EF4-FFF2-40B4-BE49-F238E27FC236}">
                <a16:creationId xmlns:a16="http://schemas.microsoft.com/office/drawing/2014/main" id="{58E2B685-8161-4817-8AA2-71F37F953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314950"/>
            <a:ext cx="64198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2" name="textbox-441">
            <a:extLst xmlns:a="http://schemas.openxmlformats.org/drawingml/2006/main">
              <a:ext uri="{FF2B5EF4-FFF2-40B4-BE49-F238E27FC236}">
                <a16:creationId xmlns:a16="http://schemas.microsoft.com/office/drawing/2014/main" id="{6D46D573-07C8-4F9B-9EC4-D612F6835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353050"/>
            <a:ext cx="6172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도금조 중량감지 유닛 장착</a:t>
            </a:r>
          </a:p>
        </p:txBody>
      </p:sp>
      <p:pic>
        <p:nvPicPr>
          <p:cNvPr id="1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85a5b031f64536"/>
          <a:stretch xmlns:a="http://schemas.openxmlformats.org/drawingml/2006/main"/>
        </p:blipFill>
        <p:spPr>
          <a:xfrm xmlns:a="http://schemas.openxmlformats.org/drawingml/2006/main">
            <a:off x="7334250" y="2040731"/>
            <a:ext cx="4362450" cy="3271838"/>
          </a:xfrm>
          <a:prstGeom xmlns:a="http://schemas.openxmlformats.org/drawingml/2006/main" prst="rect">
            <a:avLst/>
          </a:prstGeom>
        </p:spPr>
      </p:pic>
      <p:sp>
        <p:nvSpPr>
          <p:cNvPr id="14" name="rect-443">
            <a:extLst xmlns:a="http://schemas.openxmlformats.org/drawingml/2006/main">
              <a:ext uri="{FF2B5EF4-FFF2-40B4-BE49-F238E27FC236}">
                <a16:creationId xmlns:a16="http://schemas.microsoft.com/office/drawing/2014/main" id="{CD24856E-5BE4-424F-8774-926F9AAE7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5314950"/>
            <a:ext cx="43624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5" name="textbox-444">
            <a:extLst xmlns:a="http://schemas.openxmlformats.org/drawingml/2006/main">
              <a:ext uri="{FF2B5EF4-FFF2-40B4-BE49-F238E27FC236}">
                <a16:creationId xmlns:a16="http://schemas.microsoft.com/office/drawing/2014/main" id="{E2324966-BF9D-415A-89A4-84A56AE57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8075" y="5353050"/>
            <a:ext cx="4114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현장 중량 표시화면</a:t>
            </a:r>
          </a:p>
        </p:txBody>
      </p:sp>
      <p:sp>
        <p:nvSpPr>
          <p:cNvPr id="16" name="ellipse-445">
            <a:extLst xmlns:a="http://schemas.openxmlformats.org/drawingml/2006/main">
              <a:ext uri="{FF2B5EF4-FFF2-40B4-BE49-F238E27FC236}">
                <a16:creationId xmlns:a16="http://schemas.microsoft.com/office/drawing/2014/main" id="{A01BFA86-E5A1-44E9-AA53-9F3411189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42576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5CB9"/>
          </a:solidFill>
          <a:ln xmlns:a="http://schemas.openxmlformats.org/drawingml/2006/main" w="0">
            <a:noFill/>
          </a:ln>
        </p:spPr>
      </p:sp>
      <p:sp>
        <p:nvSpPr>
          <p:cNvPr id="17" name="rect-446">
            <a:extLst xmlns:a="http://schemas.openxmlformats.org/drawingml/2006/main">
              <a:ext uri="{FF2B5EF4-FFF2-40B4-BE49-F238E27FC236}">
                <a16:creationId xmlns:a16="http://schemas.microsoft.com/office/drawing/2014/main" id="{2804B5BA-E496-48A9-8B63-3D9F7CC9F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305050"/>
            <a:ext cx="2133600" cy="3714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18" name="textbox-447">
            <a:extLst xmlns:a="http://schemas.openxmlformats.org/drawingml/2006/main">
              <a:ext uri="{FF2B5EF4-FFF2-40B4-BE49-F238E27FC236}">
                <a16:creationId xmlns:a16="http://schemas.microsoft.com/office/drawing/2014/main" id="{2AA9461C-F859-4F0D-A721-AA2718B90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" y="2352675"/>
            <a:ext cx="19145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7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57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중량감지 유닛</a:t>
            </a:r>
          </a:p>
        </p:txBody>
      </p:sp>
      <p:cxnSp>
        <p:nvCxnSpPr>
          <p:cNvPr id="149" name=""/>
          <p:cNvCxnSpPr>
            <a:stCxn xmlns:a="http://schemas.openxmlformats.org/drawingml/2006/main" id="17" idx="2"/>
            <a:endCxn xmlns:a="http://schemas.openxmlformats.org/drawingml/2006/main" id="16" idx="0"/>
          </p:cNvCxnSpPr>
          <p:nvPr/>
        </p:nvCxnSpPr>
        <p:spPr>
          <a:xfrm xmlns:a="http://schemas.openxmlformats.org/drawingml/2006/main">
            <a:off x="1962150" y="2676525"/>
            <a:ext cx="923925" cy="1581150"/>
          </a:xfrm>
          <a:prstGeom xmlns:a="http://schemas.openxmlformats.org/drawingml/2006/main" prst="bentConnector4">
            <a:avLst>
              <a:gd name="adj1" fmla="val 0"/>
              <a:gd name="adj2" fmla="val 50000"/>
            </a:avLst>
          </a:prstGeom>
          <a:ln xmlns:a="http://schemas.openxmlformats.org/drawingml/2006/main" w="14288">
            <a:solidFill>
              <a:srgbClr val="4299E1"/>
            </a:solidFill>
          </a:ln>
        </p:spPr>
      </p:cxnSp>
      <p:sp>
        <p:nvSpPr>
          <p:cNvPr id="20" name="rect-448">
            <a:extLst xmlns:a="http://schemas.openxmlformats.org/drawingml/2006/main">
              <a:ext uri="{FF2B5EF4-FFF2-40B4-BE49-F238E27FC236}">
                <a16:creationId xmlns:a16="http://schemas.microsoft.com/office/drawing/2014/main" id="{3BF809A4-3683-4C43-9B00-C2967A3DB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715000"/>
            <a:ext cx="26289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21" name="textbox-449">
            <a:extLst xmlns:a="http://schemas.openxmlformats.org/drawingml/2006/main">
              <a:ext uri="{FF2B5EF4-FFF2-40B4-BE49-F238E27FC236}">
                <a16:creationId xmlns:a16="http://schemas.microsoft.com/office/drawing/2014/main" id="{160F2729-491E-43A6-8359-4D435DB03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857875"/>
            <a:ext cx="23431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중량 감지</a:t>
            </a:r>
          </a:p>
        </p:txBody>
      </p:sp>
      <p:sp>
        <p:nvSpPr>
          <p:cNvPr id="22" name="rect-450">
            <a:extLst xmlns:a="http://schemas.openxmlformats.org/drawingml/2006/main">
              <a:ext uri="{FF2B5EF4-FFF2-40B4-BE49-F238E27FC236}">
                <a16:creationId xmlns:a16="http://schemas.microsoft.com/office/drawing/2014/main" id="{5FFAE1F7-A16A-4F7A-98BC-9B3435804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5715000"/>
            <a:ext cx="26289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23" name="textbox-451">
            <a:extLst xmlns:a="http://schemas.openxmlformats.org/drawingml/2006/main">
              <a:ext uri="{FF2B5EF4-FFF2-40B4-BE49-F238E27FC236}">
                <a16:creationId xmlns:a16="http://schemas.microsoft.com/office/drawing/2014/main" id="{234D7E25-C379-4D84-9A27-19C4FA777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5857875"/>
            <a:ext cx="23431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신호 수집</a:t>
            </a:r>
          </a:p>
        </p:txBody>
      </p:sp>
      <p:sp>
        <p:nvSpPr>
          <p:cNvPr id="24" name="rect-452">
            <a:extLst xmlns:a="http://schemas.openxmlformats.org/drawingml/2006/main">
              <a:ext uri="{FF2B5EF4-FFF2-40B4-BE49-F238E27FC236}">
                <a16:creationId xmlns:a16="http://schemas.microsoft.com/office/drawing/2014/main" id="{302982AB-2F0D-4F54-969E-63B9C88D2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5715000"/>
            <a:ext cx="26289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25" name="textbox-453">
            <a:extLst xmlns:a="http://schemas.openxmlformats.org/drawingml/2006/main">
              <a:ext uri="{FF2B5EF4-FFF2-40B4-BE49-F238E27FC236}">
                <a16:creationId xmlns:a16="http://schemas.microsoft.com/office/drawing/2014/main" id="{AE0C0E19-3DAB-4C3D-B775-B73C56F30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5857875"/>
            <a:ext cx="23431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화면 표시</a:t>
            </a:r>
          </a:p>
        </p:txBody>
      </p:sp>
      <p:sp>
        <p:nvSpPr>
          <p:cNvPr id="26" name="rect-454">
            <a:extLst xmlns:a="http://schemas.openxmlformats.org/drawingml/2006/main">
              <a:ext uri="{FF2B5EF4-FFF2-40B4-BE49-F238E27FC236}">
                <a16:creationId xmlns:a16="http://schemas.microsoft.com/office/drawing/2014/main" id="{75101BEE-4341-4779-B315-EE84605A1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5715000"/>
            <a:ext cx="2628900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27" name="textbox-455">
            <a:extLst xmlns:a="http://schemas.openxmlformats.org/drawingml/2006/main">
              <a:ext uri="{FF2B5EF4-FFF2-40B4-BE49-F238E27FC236}">
                <a16:creationId xmlns:a16="http://schemas.microsoft.com/office/drawing/2014/main" id="{AD6AC649-AA94-4D04-B5F8-DBC52C361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10675" y="5857875"/>
            <a:ext cx="23431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교체 판단 지원</a:t>
            </a:r>
          </a:p>
        </p:txBody>
      </p:sp>
      <p:cxnSp>
        <p:nvCxnSpPr>
          <p:cNvPr id="158" name=""/>
          <p:cNvCxnSpPr>
            <a:stCxn xmlns:a="http://schemas.openxmlformats.org/drawingml/2006/main" id="20" idx="3"/>
            <a:endCxn xmlns:a="http://schemas.openxmlformats.org/drawingml/2006/main" id="22" idx="1"/>
          </p:cNvCxnSpPr>
          <p:nvPr/>
        </p:nvCxnSpPr>
        <p:spPr>
          <a:xfrm xmlns:a="http://schemas.openxmlformats.org/drawingml/2006/main">
            <a:off x="3124200" y="5986463"/>
            <a:ext cx="2286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cxnSp>
        <p:nvCxnSpPr>
          <p:cNvPr id="159" name=""/>
          <p:cNvCxnSpPr>
            <a:stCxn xmlns:a="http://schemas.openxmlformats.org/drawingml/2006/main" id="22" idx="3"/>
            <a:endCxn xmlns:a="http://schemas.openxmlformats.org/drawingml/2006/main" id="24" idx="1"/>
          </p:cNvCxnSpPr>
          <p:nvPr/>
        </p:nvCxnSpPr>
        <p:spPr>
          <a:xfrm xmlns:a="http://schemas.openxmlformats.org/drawingml/2006/main">
            <a:off x="5981700" y="5986463"/>
            <a:ext cx="2286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cxnSp>
        <p:nvCxnSpPr>
          <p:cNvPr id="160" name=""/>
          <p:cNvCxnSpPr>
            <a:stCxn xmlns:a="http://schemas.openxmlformats.org/drawingml/2006/main" id="24" idx="3"/>
            <a:endCxn xmlns:a="http://schemas.openxmlformats.org/drawingml/2006/main" id="26" idx="1"/>
          </p:cNvCxnSpPr>
          <p:nvPr/>
        </p:nvCxnSpPr>
        <p:spPr>
          <a:xfrm xmlns:a="http://schemas.openxmlformats.org/drawingml/2006/main">
            <a:off x="8839200" y="5986463"/>
            <a:ext cx="2286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sp>
        <p:nvSpPr>
          <p:cNvPr id="31" name="textbox-456">
            <a:extLst xmlns:a="http://schemas.openxmlformats.org/drawingml/2006/main">
              <a:ext uri="{FF2B5EF4-FFF2-40B4-BE49-F238E27FC236}">
                <a16:creationId xmlns:a16="http://schemas.microsoft.com/office/drawing/2014/main" id="{983F02DC-B033-4F09-A6B2-B34FC0BB3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257925"/>
            <a:ext cx="762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1050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/>
            </a:r>
          </a:p>
        </p:txBody>
      </p:sp>
    </p:spTree>
    <p:extLst>
      <p:ext uri="{BB962C8B-B14F-4D97-AF65-F5344CB8AC3E}">
        <p14:creationId xmlns:p14="http://schemas.microsoft.com/office/powerpoint/2010/main" val="151328052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rect-457">
            <a:extLst xmlns:a="http://schemas.openxmlformats.org/drawingml/2006/main">
              <a:ext uri="{FF2B5EF4-FFF2-40B4-BE49-F238E27FC236}">
                <a16:creationId xmlns:a16="http://schemas.microsoft.com/office/drawing/2014/main" id="{07D14E08-756D-4A3B-B87B-B9C37EE48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rect-458">
            <a:extLst xmlns:a="http://schemas.openxmlformats.org/drawingml/2006/main">
              <a:ext uri="{FF2B5EF4-FFF2-40B4-BE49-F238E27FC236}">
                <a16:creationId xmlns:a16="http://schemas.microsoft.com/office/drawing/2014/main" id="{811074A5-C6DE-4A50-AD52-4F80B2592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textbox-459">
            <a:extLst xmlns:a="http://schemas.openxmlformats.org/drawingml/2006/main">
              <a:ext uri="{FF2B5EF4-FFF2-40B4-BE49-F238E27FC236}">
                <a16:creationId xmlns:a16="http://schemas.microsoft.com/office/drawing/2014/main" id="{9ABC456E-C9B7-47C4-BAE6-07CDD794C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정부지원사업 수행 파트너</a:t>
            </a:r>
          </a:p>
        </p:txBody>
      </p:sp>
      <p:pic>
        <p:nvPicPr>
          <p:cNvPr id="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fc266fa7914a07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line-461">
            <a:extLst xmlns:a="http://schemas.openxmlformats.org/drawingml/2006/main">
              <a:ext uri="{FF2B5EF4-FFF2-40B4-BE49-F238E27FC236}">
                <a16:creationId xmlns:a16="http://schemas.microsoft.com/office/drawing/2014/main" id="{2EE4DB72-D65A-49EC-B2C8-03605C35E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6" name="textbox-462">
            <a:extLst xmlns:a="http://schemas.openxmlformats.org/drawingml/2006/main">
              <a:ext uri="{FF2B5EF4-FFF2-40B4-BE49-F238E27FC236}">
                <a16:creationId xmlns:a16="http://schemas.microsoft.com/office/drawing/2014/main" id="{9152ACED-FF0E-43B3-BEAE-6C055B3CB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9a17af94b51546c0"/>
              </a:rPr>
              <a:t>[웹 링크] ARTBOT AI &amp; ROBOT TECHNOLOGY</a:t>
            </a:r>
          </a:p>
        </p:txBody>
      </p:sp>
      <p:sp>
        <p:nvSpPr>
          <p:cNvPr id="7" name="textbox-463">
            <a:extLst xmlns:a="http://schemas.openxmlformats.org/drawingml/2006/main">
              <a:ext uri="{FF2B5EF4-FFF2-40B4-BE49-F238E27FC236}">
                <a16:creationId xmlns:a16="http://schemas.microsoft.com/office/drawing/2014/main" id="{C00E9809-15B5-4112-A97C-7EF5C16CD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19</a:t>
            </a:r>
          </a:p>
        </p:txBody>
      </p:sp>
      <p:sp>
        <p:nvSpPr>
          <p:cNvPr id="8" name="textbox-464">
            <a:extLst xmlns:a="http://schemas.openxmlformats.org/drawingml/2006/main">
              <a:ext uri="{FF2B5EF4-FFF2-40B4-BE49-F238E27FC236}">
                <a16:creationId xmlns:a16="http://schemas.microsoft.com/office/drawing/2014/main" id="{96ED84D5-A94D-4FD5-948C-2CE2F204A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09650"/>
            <a:ext cx="11201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사업 준비부터 설계·현장 적용까지 함께합니다</a:t>
            </a:r>
          </a:p>
        </p:txBody>
      </p:sp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99d1a3bbee4478"/>
          <a:stretch xmlns:a="http://schemas.openxmlformats.org/drawingml/2006/main"/>
        </p:blipFill>
        <p:spPr>
          <a:xfrm xmlns:a="http://schemas.openxmlformats.org/drawingml/2006/main">
            <a:off x="495300" y="2162175"/>
            <a:ext cx="504825" cy="504825"/>
          </a:xfrm>
          <a:prstGeom xmlns:a="http://schemas.openxmlformats.org/drawingml/2006/main" prst="rect">
            <a:avLst/>
          </a:prstGeom>
        </p:spPr>
      </p:pic>
      <p:sp>
        <p:nvSpPr>
          <p:cNvPr id="10" name="textbox-466">
            <a:extLst xmlns:a="http://schemas.openxmlformats.org/drawingml/2006/main">
              <a:ext uri="{FF2B5EF4-FFF2-40B4-BE49-F238E27FC236}">
                <a16:creationId xmlns:a16="http://schemas.microsoft.com/office/drawing/2014/main" id="{7F8D37AD-7AF8-4409-935C-2052B92B9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2162175"/>
            <a:ext cx="66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2625" b="1">
                <a:solidFill>
                  <a:srgbClr val="A8CBE8"/>
                </a:solidFill>
                <a:latin typeface="Noto Sans KR"/>
                <a:ea typeface="Noto Sans KR"/>
                <a:cs typeface="Noto Sans KR"/>
              </a:defRPr>
            </a:pPr>
            <a:r>
              <a:rPr sz="2625" b="1">
                <a:solidFill>
                  <a:srgbClr val="A8CBE8"/>
                </a:solidFill>
                <a:latin typeface="Noto Sans KR"/>
                <a:ea typeface="Noto Sans KR"/>
                <a:cs typeface="Noto Sans KR"/>
              </a:rPr>
              <a:t>01</a:t>
            </a:r>
          </a:p>
        </p:txBody>
      </p:sp>
      <p:sp>
        <p:nvSpPr>
          <p:cNvPr id="11" name="line-467">
            <a:extLst xmlns:a="http://schemas.openxmlformats.org/drawingml/2006/main">
              <a:ext uri="{FF2B5EF4-FFF2-40B4-BE49-F238E27FC236}">
                <a16:creationId xmlns:a16="http://schemas.microsoft.com/office/drawing/2014/main" id="{EB12072A-6B8C-4E87-8186-0B1AE8346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886075"/>
            <a:ext cx="2628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5CB9"/>
            </a:solidFill>
          </a:ln>
        </p:spPr>
      </p:sp>
      <p:sp>
        <p:nvSpPr>
          <p:cNvPr id="12" name="textbox-468">
            <a:extLst xmlns:a="http://schemas.openxmlformats.org/drawingml/2006/main">
              <a:ext uri="{FF2B5EF4-FFF2-40B4-BE49-F238E27FC236}">
                <a16:creationId xmlns:a16="http://schemas.microsoft.com/office/drawing/2014/main" id="{A955D629-E476-454C-B736-89880769F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143250"/>
            <a:ext cx="2628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0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0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공정·사업 검토</a:t>
            </a:r>
          </a:p>
        </p:txBody>
      </p:sp>
      <p:sp>
        <p:nvSpPr>
          <p:cNvPr id="13" name="textbox-469">
            <a:extLst xmlns:a="http://schemas.openxmlformats.org/drawingml/2006/main">
              <a:ext uri="{FF2B5EF4-FFF2-40B4-BE49-F238E27FC236}">
                <a16:creationId xmlns:a16="http://schemas.microsoft.com/office/drawing/2014/main" id="{9E654B67-5B43-4FA2-A565-DA2718E94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743325"/>
            <a:ext cx="2514600" cy="962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6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도입 목적과 적용 범위 정리</a:t>
            </a:r>
          </a:p>
        </p:txBody>
      </p:sp>
      <p:pic>
        <p:nvPicPr>
          <p:cNvPr id="5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38fbf5f85d472b"/>
          <a:stretch xmlns:a="http://schemas.openxmlformats.org/drawingml/2006/main"/>
        </p:blipFill>
        <p:spPr>
          <a:xfrm xmlns:a="http://schemas.openxmlformats.org/drawingml/2006/main">
            <a:off x="3352800" y="2162175"/>
            <a:ext cx="504825" cy="504825"/>
          </a:xfrm>
          <a:prstGeom xmlns:a="http://schemas.openxmlformats.org/drawingml/2006/main" prst="rect">
            <a:avLst/>
          </a:prstGeom>
        </p:spPr>
      </p:pic>
      <p:sp>
        <p:nvSpPr>
          <p:cNvPr id="15" name="textbox-471">
            <a:extLst xmlns:a="http://schemas.openxmlformats.org/drawingml/2006/main">
              <a:ext uri="{FF2B5EF4-FFF2-40B4-BE49-F238E27FC236}">
                <a16:creationId xmlns:a16="http://schemas.microsoft.com/office/drawing/2014/main" id="{0B2F7FF9-DF6D-4BA3-A78E-C103B78EC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2162175"/>
            <a:ext cx="66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2625" b="1">
                <a:solidFill>
                  <a:srgbClr val="A8CBE8"/>
                </a:solidFill>
                <a:latin typeface="Noto Sans KR"/>
                <a:ea typeface="Noto Sans KR"/>
                <a:cs typeface="Noto Sans KR"/>
              </a:defRPr>
            </a:pPr>
            <a:r>
              <a:rPr sz="2625" b="1">
                <a:solidFill>
                  <a:srgbClr val="A8CBE8"/>
                </a:solidFill>
                <a:latin typeface="Noto Sans KR"/>
                <a:ea typeface="Noto Sans KR"/>
                <a:cs typeface="Noto Sans KR"/>
              </a:rPr>
              <a:t>02</a:t>
            </a:r>
          </a:p>
        </p:txBody>
      </p:sp>
      <p:sp>
        <p:nvSpPr>
          <p:cNvPr id="16" name="line-472">
            <a:extLst xmlns:a="http://schemas.openxmlformats.org/drawingml/2006/main">
              <a:ext uri="{FF2B5EF4-FFF2-40B4-BE49-F238E27FC236}">
                <a16:creationId xmlns:a16="http://schemas.microsoft.com/office/drawing/2014/main" id="{146047C9-EE57-4328-B8F7-E31ADBEDD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886075"/>
            <a:ext cx="2628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5CB9"/>
            </a:solidFill>
          </a:ln>
        </p:spPr>
      </p:sp>
      <p:sp>
        <p:nvSpPr>
          <p:cNvPr id="17" name="textbox-473">
            <a:extLst xmlns:a="http://schemas.openxmlformats.org/drawingml/2006/main">
              <a:ext uri="{FF2B5EF4-FFF2-40B4-BE49-F238E27FC236}">
                <a16:creationId xmlns:a16="http://schemas.microsoft.com/office/drawing/2014/main" id="{6FEADB5E-A860-4128-9F7C-60C47D83D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3143250"/>
            <a:ext cx="2628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0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0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설계·제작</a:t>
            </a:r>
          </a:p>
        </p:txBody>
      </p:sp>
      <p:sp>
        <p:nvSpPr>
          <p:cNvPr id="18" name="textbox-474">
            <a:extLst xmlns:a="http://schemas.openxmlformats.org/drawingml/2006/main">
              <a:ext uri="{FF2B5EF4-FFF2-40B4-BE49-F238E27FC236}">
                <a16:creationId xmlns:a16="http://schemas.microsoft.com/office/drawing/2014/main" id="{035FD469-3493-4AAF-9CF5-79F8D9C1C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3743325"/>
            <a:ext cx="2514600" cy="962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6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배치·장치·연동 조건 구체화</a:t>
            </a:r>
          </a:p>
        </p:txBody>
      </p:sp>
      <p:pic>
        <p:nvPicPr>
          <p:cNvPr id="5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be1d855d174a04"/>
          <a:stretch xmlns:a="http://schemas.openxmlformats.org/drawingml/2006/main"/>
        </p:blipFill>
        <p:spPr>
          <a:xfrm xmlns:a="http://schemas.openxmlformats.org/drawingml/2006/main">
            <a:off x="6210300" y="2162175"/>
            <a:ext cx="504825" cy="504825"/>
          </a:xfrm>
          <a:prstGeom xmlns:a="http://schemas.openxmlformats.org/drawingml/2006/main" prst="rect">
            <a:avLst/>
          </a:prstGeom>
        </p:spPr>
      </p:pic>
      <p:sp>
        <p:nvSpPr>
          <p:cNvPr id="20" name="textbox-476">
            <a:extLst xmlns:a="http://schemas.openxmlformats.org/drawingml/2006/main">
              <a:ext uri="{FF2B5EF4-FFF2-40B4-BE49-F238E27FC236}">
                <a16:creationId xmlns:a16="http://schemas.microsoft.com/office/drawing/2014/main" id="{233BD4A8-E4CB-436E-A376-D72875BB0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162175"/>
            <a:ext cx="66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2625" b="1">
                <a:solidFill>
                  <a:srgbClr val="A8CBE8"/>
                </a:solidFill>
                <a:latin typeface="Noto Sans KR"/>
                <a:ea typeface="Noto Sans KR"/>
                <a:cs typeface="Noto Sans KR"/>
              </a:defRPr>
            </a:pPr>
            <a:r>
              <a:rPr sz="2625" b="1">
                <a:solidFill>
                  <a:srgbClr val="A8CBE8"/>
                </a:solidFill>
                <a:latin typeface="Noto Sans KR"/>
                <a:ea typeface="Noto Sans KR"/>
                <a:cs typeface="Noto Sans KR"/>
              </a:rPr>
              <a:t>03</a:t>
            </a:r>
          </a:p>
        </p:txBody>
      </p:sp>
      <p:sp>
        <p:nvSpPr>
          <p:cNvPr id="21" name="line-477">
            <a:extLst xmlns:a="http://schemas.openxmlformats.org/drawingml/2006/main">
              <a:ext uri="{FF2B5EF4-FFF2-40B4-BE49-F238E27FC236}">
                <a16:creationId xmlns:a16="http://schemas.microsoft.com/office/drawing/2014/main" id="{7FAADEA6-51A4-4FFF-83DB-556C11720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886075"/>
            <a:ext cx="2628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5CB9"/>
            </a:solidFill>
          </a:ln>
        </p:spPr>
      </p:sp>
      <p:sp>
        <p:nvSpPr>
          <p:cNvPr id="22" name="textbox-478">
            <a:extLst xmlns:a="http://schemas.openxmlformats.org/drawingml/2006/main">
              <a:ext uri="{FF2B5EF4-FFF2-40B4-BE49-F238E27FC236}">
                <a16:creationId xmlns:a16="http://schemas.microsoft.com/office/drawing/2014/main" id="{ADECEFED-8480-4B35-99FB-B4B0BDDE5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143250"/>
            <a:ext cx="2628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0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0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설치·시운전</a:t>
            </a:r>
          </a:p>
        </p:txBody>
      </p:sp>
      <p:sp>
        <p:nvSpPr>
          <p:cNvPr id="23" name="textbox-479">
            <a:extLst xmlns:a="http://schemas.openxmlformats.org/drawingml/2006/main">
              <a:ext uri="{FF2B5EF4-FFF2-40B4-BE49-F238E27FC236}">
                <a16:creationId xmlns:a16="http://schemas.microsoft.com/office/drawing/2014/main" id="{45D9180F-F804-4AD8-9AE8-8E3A38A15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743325"/>
            <a:ext cx="2514600" cy="962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6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현장 조건에 맞춘 동작 확인</a:t>
            </a:r>
          </a:p>
        </p:txBody>
      </p:sp>
      <p:pic>
        <p:nvPicPr>
          <p:cNvPr id="6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fbef65e5184900"/>
          <a:stretch xmlns:a="http://schemas.openxmlformats.org/drawingml/2006/main"/>
        </p:blipFill>
        <p:spPr>
          <a:xfrm xmlns:a="http://schemas.openxmlformats.org/drawingml/2006/main">
            <a:off x="9067800" y="2162175"/>
            <a:ext cx="504825" cy="504825"/>
          </a:xfrm>
          <a:prstGeom xmlns:a="http://schemas.openxmlformats.org/drawingml/2006/main" prst="rect">
            <a:avLst/>
          </a:prstGeom>
        </p:spPr>
      </p:pic>
      <p:sp>
        <p:nvSpPr>
          <p:cNvPr id="25" name="textbox-481">
            <a:extLst xmlns:a="http://schemas.openxmlformats.org/drawingml/2006/main">
              <a:ext uri="{FF2B5EF4-FFF2-40B4-BE49-F238E27FC236}">
                <a16:creationId xmlns:a16="http://schemas.microsoft.com/office/drawing/2014/main" id="{40A0E8D3-1F03-4C98-AA38-018B49D65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950" y="2162175"/>
            <a:ext cx="6667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2625" b="1">
                <a:solidFill>
                  <a:srgbClr val="A8CBE8"/>
                </a:solidFill>
                <a:latin typeface="Noto Sans KR"/>
                <a:ea typeface="Noto Sans KR"/>
                <a:cs typeface="Noto Sans KR"/>
              </a:defRPr>
            </a:pPr>
            <a:r>
              <a:rPr sz="2625" b="1">
                <a:solidFill>
                  <a:srgbClr val="A8CBE8"/>
                </a:solidFill>
                <a:latin typeface="Noto Sans KR"/>
                <a:ea typeface="Noto Sans KR"/>
                <a:cs typeface="Noto Sans KR"/>
              </a:rPr>
              <a:t>04</a:t>
            </a:r>
          </a:p>
        </p:txBody>
      </p:sp>
      <p:sp>
        <p:nvSpPr>
          <p:cNvPr id="26" name="line-482">
            <a:extLst xmlns:a="http://schemas.openxmlformats.org/drawingml/2006/main">
              <a:ext uri="{FF2B5EF4-FFF2-40B4-BE49-F238E27FC236}">
                <a16:creationId xmlns:a16="http://schemas.microsoft.com/office/drawing/2014/main" id="{024F7253-D213-4646-8DA9-2654E4FF0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886075"/>
            <a:ext cx="2628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05CB9"/>
            </a:solidFill>
          </a:ln>
        </p:spPr>
      </p:sp>
      <p:sp>
        <p:nvSpPr>
          <p:cNvPr id="27" name="textbox-483">
            <a:extLst xmlns:a="http://schemas.openxmlformats.org/drawingml/2006/main">
              <a:ext uri="{FF2B5EF4-FFF2-40B4-BE49-F238E27FC236}">
                <a16:creationId xmlns:a16="http://schemas.microsoft.com/office/drawing/2014/main" id="{70ABC7FB-8B5E-466B-BD65-95342B95B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143250"/>
            <a:ext cx="26289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0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0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결과자료·교육</a:t>
            </a:r>
          </a:p>
        </p:txBody>
      </p:sp>
      <p:sp>
        <p:nvSpPr>
          <p:cNvPr id="28" name="textbox-484">
            <a:extLst xmlns:a="http://schemas.openxmlformats.org/drawingml/2006/main">
              <a:ext uri="{FF2B5EF4-FFF2-40B4-BE49-F238E27FC236}">
                <a16:creationId xmlns:a16="http://schemas.microsoft.com/office/drawing/2014/main" id="{E05934E7-6E89-4577-A66A-0480C022B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743325"/>
            <a:ext cx="2514600" cy="962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6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시험자료와 운영 안내 준비</a:t>
            </a:r>
          </a:p>
        </p:txBody>
      </p:sp>
      <p:sp>
        <p:nvSpPr>
          <p:cNvPr id="29" name="rect-485">
            <a:extLst xmlns:a="http://schemas.openxmlformats.org/drawingml/2006/main">
              <a:ext uri="{FF2B5EF4-FFF2-40B4-BE49-F238E27FC236}">
                <a16:creationId xmlns:a16="http://schemas.microsoft.com/office/drawing/2014/main" id="{F2AD6473-CAED-4A2B-A2E6-B36CF5E6E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095875"/>
            <a:ext cx="112014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pic>
        <p:nvPicPr>
          <p:cNvPr id="6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1d8305830d4fbd"/>
          <a:stretch xmlns:a="http://schemas.openxmlformats.org/drawingml/2006/main"/>
        </p:blipFill>
        <p:spPr>
          <a:xfrm xmlns:a="http://schemas.openxmlformats.org/drawingml/2006/main">
            <a:off x="685800" y="525780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31" name="textbox-487">
            <a:extLst xmlns:a="http://schemas.openxmlformats.org/drawingml/2006/main">
              <a:ext uri="{FF2B5EF4-FFF2-40B4-BE49-F238E27FC236}">
                <a16:creationId xmlns:a16="http://schemas.microsoft.com/office/drawing/2014/main" id="{2FF770D1-7033-4C83-BA64-F0D5F7233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238750"/>
            <a:ext cx="103536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계획서의 내용이 실제 제조현장에서 작동하도록 연결합니다</a:t>
            </a:r>
          </a:p>
        </p:txBody>
      </p:sp>
      <p:sp>
        <p:nvSpPr>
          <p:cNvPr id="32" name="textbox-488">
            <a:extLst xmlns:a="http://schemas.openxmlformats.org/drawingml/2006/main">
              <a:ext uri="{FF2B5EF4-FFF2-40B4-BE49-F238E27FC236}">
                <a16:creationId xmlns:a16="http://schemas.microsoft.com/office/drawing/2014/main" id="{B1165CA6-0D8D-4043-B542-94F05F72B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43600"/>
            <a:ext cx="1047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4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지원 대상과 조건은 해당 연도 공고에 따라 검토합니다.</a:t>
            </a:r>
          </a:p>
        </p:txBody>
      </p:sp>
    </p:spTree>
    <p:extLst>
      <p:ext uri="{BB962C8B-B14F-4D97-AF65-F5344CB8AC3E}">
        <p14:creationId xmlns:p14="http://schemas.microsoft.com/office/powerpoint/2010/main" val="149907349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v06-surface-8">
            <a:extLst xmlns:a="http://schemas.openxmlformats.org/drawingml/2006/main">
              <a:ext uri="{FF2B5EF4-FFF2-40B4-BE49-F238E27FC236}">
                <a16:creationId xmlns:a16="http://schemas.microsoft.com/office/drawing/2014/main" id="{623C7B32-14D6-4272-B510-ADBDAE21F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v06-surface-9">
            <a:extLst xmlns:a="http://schemas.openxmlformats.org/drawingml/2006/main">
              <a:ext uri="{FF2B5EF4-FFF2-40B4-BE49-F238E27FC236}">
                <a16:creationId xmlns:a16="http://schemas.microsoft.com/office/drawing/2014/main" id="{C9E7A240-EE76-4BF7-9843-43383B6F9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v06-text-10">
            <a:extLst xmlns:a="http://schemas.openxmlformats.org/drawingml/2006/main">
              <a:ext uri="{FF2B5EF4-FFF2-40B4-BE49-F238E27FC236}">
                <a16:creationId xmlns:a16="http://schemas.microsoft.com/office/drawing/2014/main" id="{E4363606-19CE-4DBC-9299-6C4C5896C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설계와 현장 작동 영상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b95f35deb647d9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v06-surface-11">
            <a:extLst xmlns:a="http://schemas.openxmlformats.org/drawingml/2006/main">
              <a:ext uri="{FF2B5EF4-FFF2-40B4-BE49-F238E27FC236}">
                <a16:creationId xmlns:a16="http://schemas.microsoft.com/office/drawing/2014/main" id="{DB6510DC-CC22-4CA6-B5BF-2778896A4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D"/>
          </a:solidFill>
          <a:ln xmlns:a="http://schemas.openxmlformats.org/drawingml/2006/main" w="0">
            <a:noFill/>
          </a:ln>
        </p:spPr>
      </p:sp>
      <p:pic>
        <p:nvPicPr>
          <p:cNvPr id="29" name="ARTBOT_EMBEDDED_PROMO_VIDEO" descr="ARTBOT 통합 홍보영상 - 클릭하여 재생">
            <ns0:hlinkClick xmlns:ns0="http://schemas.openxmlformats.org/drawingml/2006/main" action="ppaction://media"/>
          </p:cNvPr>
          <p:cNvPicPr>
            <a:picLocks xmlns:a="http://schemas.openxmlformats.org/drawingml/2006/main" noChangeAspect="1"/>
          </p:cNvPicPr>
          <p:nvPr>
            <ns1:videoFile xmlns:ns1="http://schemas.openxmlformats.org/drawingml/2006/main" xmlns:ns2="http://schemas.openxmlformats.org/officeDocument/2006/relationships" ns2:link="rIdArtbotVideo"/>
            <p:extLst>
              <p:ext uri="{DAA4B4D4-6D71-4841-9C94-3DE7FCFB9230}">
                <ns3:media xmlns:ns3="http://schemas.microsoft.com/office/powerpoint/2010/main" xmlns:ns4="http://schemas.openxmlformats.org/officeDocument/2006/relationships" ns4:embed="rIdArtbotMedia"/>
              </p:ext>
            </p:extLst>
          </p:nvPr>
        </p:nvPicPr>
        <p:blipFill>
          <a:blip xmlns:r="http://schemas.openxmlformats.org/officeDocument/2006/relationships" xmlns:a="http://schemas.openxmlformats.org/drawingml/2006/main" r:embed="R45cd933b1ce240b5"/>
          <a:stretch xmlns:a="http://schemas.openxmlformats.org/drawingml/2006/main"/>
        </p:blipFill>
        <p:spPr>
          <a:xfrm xmlns:a="http://schemas.openxmlformats.org/drawingml/2006/main">
            <a:off x="495300" y="1428750"/>
            <a:ext cx="8763000" cy="4929188"/>
          </a:xfrm>
          <a:prstGeom xmlns:a="http://schemas.openxmlformats.org/drawingml/2006/main" prst="rect">
            <a:avLst/>
          </a:prstGeom>
        </p:spPr>
      </p:pic>
      <p:sp>
        <p:nvSpPr>
          <p:cNvPr id="7" name="v06-text-12">
            <a:extLst xmlns:a="http://schemas.openxmlformats.org/drawingml/2006/main">
              <a:ext uri="{FF2B5EF4-FFF2-40B4-BE49-F238E27FC236}">
                <a16:creationId xmlns:a16="http://schemas.microsoft.com/office/drawing/2014/main" id="{2522AB11-B930-4855-B620-EA4AE469F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971550"/>
            <a:ext cx="112014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1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제조 자동화를 영상으로 살펴봅니다</a:t>
            </a:r>
          </a:p>
        </p:txBody>
      </p:sp>
      <p:sp>
        <p:nvSpPr>
          <p:cNvPr id="8" name="v06-text-13">
            <a:extLst xmlns:a="http://schemas.openxmlformats.org/drawingml/2006/main">
              <a:ext uri="{FF2B5EF4-FFF2-40B4-BE49-F238E27FC236}">
                <a16:creationId xmlns:a16="http://schemas.microsoft.com/office/drawing/2014/main" id="{870C1E9C-2F14-4717-A1B0-6FE72370D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3575" y="1666875"/>
            <a:ext cx="21431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375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3375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2:20</a:t>
            </a:r>
          </a:p>
        </p:txBody>
      </p:sp>
      <p:sp>
        <p:nvSpPr>
          <p:cNvPr id="9" name="v06-text-14">
            <a:extLst xmlns:a="http://schemas.openxmlformats.org/drawingml/2006/main">
              <a:ext uri="{FF2B5EF4-FFF2-40B4-BE49-F238E27FC236}">
                <a16:creationId xmlns:a16="http://schemas.microsoft.com/office/drawing/2014/main" id="{C5092223-8642-4B60-8E60-3CA9FE741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3575" y="2400300"/>
            <a:ext cx="2143125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통합 홍보영상</a:t>
            </a:r>
          </a:p>
        </p:txBody>
      </p:sp>
      <p:sp>
        <p:nvSpPr>
          <p:cNvPr id="10" name="v06-text-15">
            <a:extLst xmlns:a="http://schemas.openxmlformats.org/drawingml/2006/main">
              <a:ext uri="{FF2B5EF4-FFF2-40B4-BE49-F238E27FC236}">
                <a16:creationId xmlns:a16="http://schemas.microsoft.com/office/drawing/2014/main" id="{4E55ECFB-384D-4ADE-848C-E32C0CFF6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3575" y="2914650"/>
            <a:ext cx="21431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미세홀 AI 검사</a:t>
            </a:r>
          </a:p>
        </p:txBody>
      </p:sp>
      <p:sp>
        <p:nvSpPr>
          <p:cNvPr id="11" name="v06-text-16">
            <a:extLst xmlns:a="http://schemas.openxmlformats.org/drawingml/2006/main">
              <a:ext uri="{FF2B5EF4-FFF2-40B4-BE49-F238E27FC236}">
                <a16:creationId xmlns:a16="http://schemas.microsoft.com/office/drawing/2014/main" id="{3F450727-5DFF-401E-9655-4F4A02A68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3575" y="3238500"/>
            <a:ext cx="21431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세척·검사</a:t>
            </a:r>
          </a:p>
        </p:txBody>
      </p:sp>
      <p:sp>
        <p:nvSpPr>
          <p:cNvPr id="12" name="v06-text-17">
            <a:extLst xmlns:a="http://schemas.openxmlformats.org/drawingml/2006/main">
              <a:ext uri="{FF2B5EF4-FFF2-40B4-BE49-F238E27FC236}">
                <a16:creationId xmlns:a16="http://schemas.microsoft.com/office/drawing/2014/main" id="{B809DD5D-E44D-4E28-93D0-070C58D5A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3575" y="3562350"/>
            <a:ext cx="21431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조립·용접</a:t>
            </a:r>
          </a:p>
        </p:txBody>
      </p:sp>
      <p:sp>
        <p:nvSpPr>
          <p:cNvPr id="13" name="v06-text-18">
            <a:extLst xmlns:a="http://schemas.openxmlformats.org/drawingml/2006/main">
              <a:ext uri="{FF2B5EF4-FFF2-40B4-BE49-F238E27FC236}">
                <a16:creationId xmlns:a16="http://schemas.microsoft.com/office/drawing/2014/main" id="{1071F62D-36AD-4E03-A9F5-01B66C62B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3575" y="3886200"/>
            <a:ext cx="21431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충진·포장</a:t>
            </a:r>
          </a:p>
        </p:txBody>
      </p:sp>
      <p:sp>
        <p:nvSpPr>
          <p:cNvPr id="14" name="v06-text-19">
            <a:extLst xmlns:a="http://schemas.openxmlformats.org/drawingml/2006/main">
              <a:ext uri="{FF2B5EF4-FFF2-40B4-BE49-F238E27FC236}">
                <a16:creationId xmlns:a16="http://schemas.microsoft.com/office/drawing/2014/main" id="{A67048F7-1EAD-4A4B-97D8-E596FC52B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3575" y="4210050"/>
            <a:ext cx="21431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다품종 분류</a:t>
            </a:r>
          </a:p>
        </p:txBody>
      </p:sp>
      <p:sp>
        <p:nvSpPr>
          <p:cNvPr id="15" name="v06-text-20">
            <a:extLst xmlns:a="http://schemas.openxmlformats.org/drawingml/2006/main">
              <a:ext uri="{FF2B5EF4-FFF2-40B4-BE49-F238E27FC236}">
                <a16:creationId xmlns:a16="http://schemas.microsoft.com/office/drawing/2014/main" id="{B81F0B5C-4F74-49FD-AA0C-FAFF13195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3575" y="4533900"/>
            <a:ext cx="21431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도금랙 이송</a:t>
            </a:r>
          </a:p>
        </p:txBody>
      </p:sp>
      <p:sp>
        <p:nvSpPr>
          <p:cNvPr id="16" name="v06-text-21">
            <a:extLst xmlns:a="http://schemas.openxmlformats.org/drawingml/2006/main">
              <a:ext uri="{FF2B5EF4-FFF2-40B4-BE49-F238E27FC236}">
                <a16:creationId xmlns:a16="http://schemas.microsoft.com/office/drawing/2014/main" id="{FB3248A6-DE41-4599-9762-DF76FD855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3575" y="5362575"/>
            <a:ext cx="21431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4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영상 영역 클릭</a:t>
            </a:r>
          </a:p>
        </p:txBody>
      </p:sp>
      <p:sp>
        <p:nvSpPr>
          <p:cNvPr id="17" name="v06-text-22">
            <a:extLst xmlns:a="http://schemas.openxmlformats.org/drawingml/2006/main">
              <a:ext uri="{FF2B5EF4-FFF2-40B4-BE49-F238E27FC236}">
                <a16:creationId xmlns:a16="http://schemas.microsoft.com/office/drawing/2014/main" id="{8ECE335C-CD69-4D8F-BADA-32B4F2E36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3575" y="5848350"/>
            <a:ext cx="21431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275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275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9b3618ea18ab4dc0"/>
              </a:rPr>
              <a:t>[영상 링크] 웹 재생</a:t>
            </a:r>
          </a:p>
        </p:txBody>
      </p:sp>
      <p:sp>
        <p:nvSpPr>
          <p:cNvPr id="18" name="v06-text-35">
            <a:extLst xmlns:a="http://schemas.openxmlformats.org/drawingml/2006/main">
              <a:ext uri="{FF2B5EF4-FFF2-40B4-BE49-F238E27FC236}">
                <a16:creationId xmlns:a16="http://schemas.microsoft.com/office/drawing/2014/main" id="{64F04061-995D-4172-A54E-7C591D278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628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c14592be75ae45fa"/>
              </a:rPr>
              <a:t>[웹 링크] ARTBOT AI &amp; ROBOT TECHNOLOGY</a:t>
            </a:r>
          </a:p>
        </p:txBody>
      </p:sp>
      <p:sp>
        <p:nvSpPr>
          <p:cNvPr id="19" name="v06-text-36">
            <a:extLst xmlns:a="http://schemas.openxmlformats.org/drawingml/2006/main">
              <a:ext uri="{FF2B5EF4-FFF2-40B4-BE49-F238E27FC236}">
                <a16:creationId xmlns:a16="http://schemas.microsoft.com/office/drawing/2014/main" id="{40907DAD-318B-422D-92DF-58F029B24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02</a:t>
            </a:r>
          </a:p>
        </p:txBody>
      </p:sp>
      <p:sp>
        <p:nvSpPr>
          <p:cNvPr id="23" name="v07-maintek-video-link">
            <a:hlinkClick xmlns:r="http://schemas.openxmlformats.org/officeDocument/2006/relationships" xmlns:a="http://schemas.openxmlformats.org/drawingml/2006/main" r:id="Rbed47efe9f974efe" tooltip="[영상 링크] 부스바 외관 AI 비전 검사"/>
            <a:extLst xmlns:a="http://schemas.openxmlformats.org/drawingml/2006/main">
              <a:ext uri="{FF2B5EF4-FFF2-40B4-BE49-F238E27FC236}">
                <a16:creationId xmlns:a16="http://schemas.microsoft.com/office/drawing/2014/main" id="{A4396005-0DAC-4F13-A23E-28A9DFEDD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3575" y="4857750"/>
            <a:ext cx="2143125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 xmlns:a="http://schemas.openxmlformats.org/drawingml/2006/main"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500" b="0" i="0" u="none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 i="0" u="none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부스바 외관 AI 비전 검사</a:t>
            </a:r>
          </a:p>
        </p:txBody>
      </p:sp>
    </p:spTree>
    <p:extLst>
      <p:ext uri="{BB962C8B-B14F-4D97-AF65-F5344CB8AC3E}">
        <p14:creationId xmlns:p14="http://schemas.microsoft.com/office/powerpoint/2010/main" val="462753848"/>
      </p:ext>
    </p:extLst>
  </p:cSld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56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video>
              <p:cMediaNode vol="0">
                <p:cTn id="16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</p:childTnLst>
        </p:cTn>
      </p:par>
    </p:tnLst>
  </p:timing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rect-489">
            <a:extLst xmlns:a="http://schemas.openxmlformats.org/drawingml/2006/main">
              <a:ext uri="{FF2B5EF4-FFF2-40B4-BE49-F238E27FC236}">
                <a16:creationId xmlns:a16="http://schemas.microsoft.com/office/drawing/2014/main" id="{CCBA6DE3-D133-433F-8C8F-25420DDE9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rect-490">
            <a:extLst xmlns:a="http://schemas.openxmlformats.org/drawingml/2006/main">
              <a:ext uri="{FF2B5EF4-FFF2-40B4-BE49-F238E27FC236}">
                <a16:creationId xmlns:a16="http://schemas.microsoft.com/office/drawing/2014/main" id="{8D03189F-A59E-43B9-AA05-DDE604CEB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textbox-491">
            <a:extLst xmlns:a="http://schemas.openxmlformats.org/drawingml/2006/main">
              <a:ext uri="{FF2B5EF4-FFF2-40B4-BE49-F238E27FC236}">
                <a16:creationId xmlns:a16="http://schemas.microsoft.com/office/drawing/2014/main" id="{3DFE73E8-8967-4BBF-B325-F41771907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정부지원과제에서 쌓은 현장 경험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cf77b469934386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line-493">
            <a:extLst xmlns:a="http://schemas.openxmlformats.org/drawingml/2006/main">
              <a:ext uri="{FF2B5EF4-FFF2-40B4-BE49-F238E27FC236}">
                <a16:creationId xmlns:a16="http://schemas.microsoft.com/office/drawing/2014/main" id="{ABDDE42D-E2F2-4FBE-B08F-7AACAB8E0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6" name="textbox-494">
            <a:extLst xmlns:a="http://schemas.openxmlformats.org/drawingml/2006/main">
              <a:ext uri="{FF2B5EF4-FFF2-40B4-BE49-F238E27FC236}">
                <a16:creationId xmlns:a16="http://schemas.microsoft.com/office/drawing/2014/main" id="{AE852621-722B-4FDE-AC8E-DFE97E215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82a74dc3a6654dba"/>
              </a:rPr>
              <a:t>[웹 링크] ARTBOT AI &amp; ROBOT TECHNOLOGY</a:t>
            </a:r>
          </a:p>
        </p:txBody>
      </p:sp>
      <p:sp>
        <p:nvSpPr>
          <p:cNvPr id="7" name="textbox-495">
            <a:extLst xmlns:a="http://schemas.openxmlformats.org/drawingml/2006/main">
              <a:ext uri="{FF2B5EF4-FFF2-40B4-BE49-F238E27FC236}">
                <a16:creationId xmlns:a16="http://schemas.microsoft.com/office/drawing/2014/main" id="{C6AD88CF-B83A-471F-9F68-075F021B5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20</a:t>
            </a:r>
          </a:p>
        </p:txBody>
      </p:sp>
      <p:sp>
        <p:nvSpPr>
          <p:cNvPr id="8" name="textbox-496">
            <a:extLst xmlns:a="http://schemas.openxmlformats.org/drawingml/2006/main">
              <a:ext uri="{FF2B5EF4-FFF2-40B4-BE49-F238E27FC236}">
                <a16:creationId xmlns:a16="http://schemas.microsoft.com/office/drawing/2014/main" id="{8C4984AA-E6E4-4AF5-913C-0B37DA60D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09650"/>
            <a:ext cx="11201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다양한 제조공정의 도입과 기술개발을 수행해 왔습니다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d0c4fa05834048"/>
          <a:stretch xmlns:a="http://schemas.openxmlformats.org/drawingml/2006/main"/>
        </p:blipFill>
        <p:spPr>
          <a:xfrm xmlns:a="http://schemas.openxmlformats.org/drawingml/2006/main">
            <a:off x="590550" y="2076450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10" name="textbox-498">
            <a:extLst xmlns:a="http://schemas.openxmlformats.org/drawingml/2006/main">
              <a:ext uri="{FF2B5EF4-FFF2-40B4-BE49-F238E27FC236}">
                <a16:creationId xmlns:a16="http://schemas.microsoft.com/office/drawing/2014/main" id="{333FA45B-3A8E-4778-B583-A7336F20A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038350"/>
            <a:ext cx="3352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9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로봇 도입·실증</a:t>
            </a:r>
          </a:p>
        </p:txBody>
      </p:sp>
      <p:sp>
        <p:nvSpPr>
          <p:cNvPr id="11" name="textbox-499">
            <a:extLst xmlns:a="http://schemas.openxmlformats.org/drawingml/2006/main">
              <a:ext uri="{FF2B5EF4-FFF2-40B4-BE49-F238E27FC236}">
                <a16:creationId xmlns:a16="http://schemas.microsoft.com/office/drawing/2014/main" id="{6E10D1E9-AE63-47E7-8A93-C119E3805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2085975"/>
            <a:ext cx="68294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미세홀 검사 · 초음파 세척 · 파이프 조립·용접</a:t>
            </a:r>
          </a:p>
        </p:txBody>
      </p:sp>
      <p:sp>
        <p:nvSpPr>
          <p:cNvPr id="12" name="line-500">
            <a:extLst xmlns:a="http://schemas.openxmlformats.org/drawingml/2006/main">
              <a:ext uri="{FF2B5EF4-FFF2-40B4-BE49-F238E27FC236}">
                <a16:creationId xmlns:a16="http://schemas.microsoft.com/office/drawing/2014/main" id="{197B3DD7-FCAE-448F-9F55-485FA73F1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74320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8845957a104d34"/>
          <a:stretch xmlns:a="http://schemas.openxmlformats.org/drawingml/2006/main"/>
        </p:blipFill>
        <p:spPr>
          <a:xfrm xmlns:a="http://schemas.openxmlformats.org/drawingml/2006/main">
            <a:off x="590550" y="3019425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14" name="textbox-502">
            <a:extLst xmlns:a="http://schemas.openxmlformats.org/drawingml/2006/main">
              <a:ext uri="{FF2B5EF4-FFF2-40B4-BE49-F238E27FC236}">
                <a16:creationId xmlns:a16="http://schemas.microsoft.com/office/drawing/2014/main" id="{437A8C95-444F-4949-8D61-B0E815DF1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981325"/>
            <a:ext cx="3352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9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스마트공장 검사기</a:t>
            </a:r>
          </a:p>
        </p:txBody>
      </p:sp>
      <p:sp>
        <p:nvSpPr>
          <p:cNvPr id="15" name="textbox-503">
            <a:extLst xmlns:a="http://schemas.openxmlformats.org/drawingml/2006/main">
              <a:ext uri="{FF2B5EF4-FFF2-40B4-BE49-F238E27FC236}">
                <a16:creationId xmlns:a16="http://schemas.microsoft.com/office/drawing/2014/main" id="{3B3FC9AE-CE78-4769-9449-B87E3A2D3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3028950"/>
            <a:ext cx="68294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반사 금속 부스바의 광학 검토와 검사기 공급 참여</a:t>
            </a:r>
          </a:p>
        </p:txBody>
      </p:sp>
      <p:sp>
        <p:nvSpPr>
          <p:cNvPr id="16" name="line-504">
            <a:extLst xmlns:a="http://schemas.openxmlformats.org/drawingml/2006/main">
              <a:ext uri="{FF2B5EF4-FFF2-40B4-BE49-F238E27FC236}">
                <a16:creationId xmlns:a16="http://schemas.microsoft.com/office/drawing/2014/main" id="{D2F0038E-CB36-4734-B626-CFC1E0764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86175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9c494426e24103"/>
          <a:stretch xmlns:a="http://schemas.openxmlformats.org/drawingml/2006/main"/>
        </p:blipFill>
        <p:spPr>
          <a:xfrm xmlns:a="http://schemas.openxmlformats.org/drawingml/2006/main">
            <a:off x="590550" y="3962400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18" name="textbox-506">
            <a:extLst xmlns:a="http://schemas.openxmlformats.org/drawingml/2006/main">
              <a:ext uri="{FF2B5EF4-FFF2-40B4-BE49-F238E27FC236}">
                <a16:creationId xmlns:a16="http://schemas.microsoft.com/office/drawing/2014/main" id="{45C4B1E0-D6D9-48D7-8A45-DD1C69895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924300"/>
            <a:ext cx="3352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9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뿌리산업 AI 기술개발</a:t>
            </a:r>
          </a:p>
        </p:txBody>
      </p:sp>
      <p:sp>
        <p:nvSpPr>
          <p:cNvPr id="19" name="textbox-507">
            <a:extLst xmlns:a="http://schemas.openxmlformats.org/drawingml/2006/main">
              <a:ext uri="{FF2B5EF4-FFF2-40B4-BE49-F238E27FC236}">
                <a16:creationId xmlns:a16="http://schemas.microsoft.com/office/drawing/2014/main" id="{009B0B66-91DA-404E-88CA-DBE576614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3971925"/>
            <a:ext cx="68294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실물 데이터 기반 다품종 제품분류 모델</a:t>
            </a:r>
          </a:p>
        </p:txBody>
      </p:sp>
      <p:sp>
        <p:nvSpPr>
          <p:cNvPr id="20" name="line-508">
            <a:extLst xmlns:a="http://schemas.openxmlformats.org/drawingml/2006/main">
              <a:ext uri="{FF2B5EF4-FFF2-40B4-BE49-F238E27FC236}">
                <a16:creationId xmlns:a16="http://schemas.microsoft.com/office/drawing/2014/main" id="{46942DE0-F407-4F5B-A886-7B0A33D12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62915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pic>
        <p:nvPicPr>
          <p:cNvPr id="5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206623f2b14d87"/>
          <a:stretch xmlns:a="http://schemas.openxmlformats.org/drawingml/2006/main"/>
        </p:blipFill>
        <p:spPr>
          <a:xfrm xmlns:a="http://schemas.openxmlformats.org/drawingml/2006/main">
            <a:off x="590550" y="4905375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22" name="textbox-510">
            <a:extLst xmlns:a="http://schemas.openxmlformats.org/drawingml/2006/main">
              <a:ext uri="{FF2B5EF4-FFF2-40B4-BE49-F238E27FC236}">
                <a16:creationId xmlns:a16="http://schemas.microsoft.com/office/drawing/2014/main" id="{B240C15E-4028-418E-A50E-F6AF6123F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867275"/>
            <a:ext cx="33528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9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공정 센서 기술개발</a:t>
            </a:r>
          </a:p>
        </p:txBody>
      </p:sp>
      <p:sp>
        <p:nvSpPr>
          <p:cNvPr id="23" name="textbox-511">
            <a:extLst xmlns:a="http://schemas.openxmlformats.org/drawingml/2006/main">
              <a:ext uri="{FF2B5EF4-FFF2-40B4-BE49-F238E27FC236}">
                <a16:creationId xmlns:a16="http://schemas.microsoft.com/office/drawing/2014/main" id="{011244B3-C52F-4813-88ED-0918198ED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4914900"/>
            <a:ext cx="68294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주석바 중량감지와 현장 표시화면</a:t>
            </a:r>
          </a:p>
        </p:txBody>
      </p:sp>
      <p:sp>
        <p:nvSpPr>
          <p:cNvPr id="24" name="line-512">
            <a:extLst xmlns:a="http://schemas.openxmlformats.org/drawingml/2006/main">
              <a:ext uri="{FF2B5EF4-FFF2-40B4-BE49-F238E27FC236}">
                <a16:creationId xmlns:a16="http://schemas.microsoft.com/office/drawing/2014/main" id="{1B64FE8D-4EE0-47EC-AC93-1DF2956F6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572125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25" name="textbox-513">
            <a:extLst xmlns:a="http://schemas.openxmlformats.org/drawingml/2006/main">
              <a:ext uri="{FF2B5EF4-FFF2-40B4-BE49-F238E27FC236}">
                <a16:creationId xmlns:a16="http://schemas.microsoft.com/office/drawing/2014/main" id="{61F53464-5BC1-4027-9508-3CB4A653B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72175"/>
            <a:ext cx="11201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/>
            </a:r>
          </a:p>
        </p:txBody>
      </p:sp>
    </p:spTree>
    <p:extLst>
      <p:ext uri="{BB962C8B-B14F-4D97-AF65-F5344CB8AC3E}">
        <p14:creationId xmlns:p14="http://schemas.microsoft.com/office/powerpoint/2010/main" val="1374721700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rect-514">
            <a:extLst xmlns:a="http://schemas.openxmlformats.org/drawingml/2006/main">
              <a:ext uri="{FF2B5EF4-FFF2-40B4-BE49-F238E27FC236}">
                <a16:creationId xmlns:a16="http://schemas.microsoft.com/office/drawing/2014/main" id="{48581C90-A498-44ED-A39F-C985226FB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rect-515">
            <a:extLst xmlns:a="http://schemas.openxmlformats.org/drawingml/2006/main">
              <a:ext uri="{FF2B5EF4-FFF2-40B4-BE49-F238E27FC236}">
                <a16:creationId xmlns:a16="http://schemas.microsoft.com/office/drawing/2014/main" id="{662D907C-F599-47D1-A797-760B7669D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textbox-516">
            <a:extLst xmlns:a="http://schemas.openxmlformats.org/drawingml/2006/main">
              <a:ext uri="{FF2B5EF4-FFF2-40B4-BE49-F238E27FC236}">
                <a16:creationId xmlns:a16="http://schemas.microsoft.com/office/drawing/2014/main" id="{9CEBE148-1094-45BF-B765-D9AF7E5F3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자동화 도입 준비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0ef707e5ad4900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line-518">
            <a:extLst xmlns:a="http://schemas.openxmlformats.org/drawingml/2006/main">
              <a:ext uri="{FF2B5EF4-FFF2-40B4-BE49-F238E27FC236}">
                <a16:creationId xmlns:a16="http://schemas.microsoft.com/office/drawing/2014/main" id="{1DFF41D6-090F-4831-A394-BAF247937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6" name="textbox-519">
            <a:extLst xmlns:a="http://schemas.openxmlformats.org/drawingml/2006/main">
              <a:ext uri="{FF2B5EF4-FFF2-40B4-BE49-F238E27FC236}">
                <a16:creationId xmlns:a16="http://schemas.microsoft.com/office/drawing/2014/main" id="{E89440E4-FA85-4CC3-AF45-8B6A1C2FE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7078b33a65a44e1f"/>
              </a:rPr>
              <a:t>[웹 링크] ARTBOT AI &amp; ROBOT TECHNOLOGY</a:t>
            </a:r>
          </a:p>
        </p:txBody>
      </p:sp>
      <p:sp>
        <p:nvSpPr>
          <p:cNvPr id="7" name="textbox-520">
            <a:extLst xmlns:a="http://schemas.openxmlformats.org/drawingml/2006/main">
              <a:ext uri="{FF2B5EF4-FFF2-40B4-BE49-F238E27FC236}">
                <a16:creationId xmlns:a16="http://schemas.microsoft.com/office/drawing/2014/main" id="{8F4466FC-43B6-40B4-BA91-426CA017C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21</a:t>
            </a:r>
          </a:p>
        </p:txBody>
      </p:sp>
      <p:sp>
        <p:nvSpPr>
          <p:cNvPr id="8" name="textbox-521">
            <a:extLst xmlns:a="http://schemas.openxmlformats.org/drawingml/2006/main">
              <a:ext uri="{FF2B5EF4-FFF2-40B4-BE49-F238E27FC236}">
                <a16:creationId xmlns:a16="http://schemas.microsoft.com/office/drawing/2014/main" id="{6F93F31E-7B33-4E02-A034-035DB4E8E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09650"/>
            <a:ext cx="11201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공정 사진과 제품 샘플로 적용 범위를 구체화합니다</a:t>
            </a:r>
          </a:p>
        </p:txBody>
      </p:sp>
      <p:sp>
        <p:nvSpPr>
          <p:cNvPr id="9" name="textbox-522">
            <a:extLst xmlns:a="http://schemas.openxmlformats.org/drawingml/2006/main">
              <a:ext uri="{FF2B5EF4-FFF2-40B4-BE49-F238E27FC236}">
                <a16:creationId xmlns:a16="http://schemas.microsoft.com/office/drawing/2014/main" id="{B337CF72-5620-429B-997F-BA3AF450D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124075"/>
            <a:ext cx="52101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175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2175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고객이 알려주실 내용</a:t>
            </a:r>
          </a:p>
        </p:txBody>
      </p:sp>
      <p:sp>
        <p:nvSpPr>
          <p:cNvPr id="10" name="textbox-523">
            <a:extLst xmlns:a="http://schemas.openxmlformats.org/drawingml/2006/main">
              <a:ext uri="{FF2B5EF4-FFF2-40B4-BE49-F238E27FC236}">
                <a16:creationId xmlns:a16="http://schemas.microsoft.com/office/drawing/2014/main" id="{CFF2470C-52FA-47DE-992B-0F07011BF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124075"/>
            <a:ext cx="53054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175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2175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아트봇이 함께 검토할 내용</a:t>
            </a:r>
          </a:p>
        </p:txBody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969565b0514d6c"/>
          <a:stretch xmlns:a="http://schemas.openxmlformats.org/drawingml/2006/main"/>
        </p:blipFill>
        <p:spPr>
          <a:xfrm xmlns:a="http://schemas.openxmlformats.org/drawingml/2006/main">
            <a:off x="495300" y="2886075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12" name="textbox-525">
            <a:extLst xmlns:a="http://schemas.openxmlformats.org/drawingml/2006/main">
              <a:ext uri="{FF2B5EF4-FFF2-40B4-BE49-F238E27FC236}">
                <a16:creationId xmlns:a16="http://schemas.microsoft.com/office/drawing/2014/main" id="{8B699FA4-DBF8-40B8-B858-6540661D8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876550"/>
            <a:ext cx="4800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현재 공정</a:t>
            </a:r>
          </a:p>
        </p:txBody>
      </p:sp>
      <p:sp>
        <p:nvSpPr>
          <p:cNvPr id="13" name="textbox-526">
            <a:extLst xmlns:a="http://schemas.openxmlformats.org/drawingml/2006/main">
              <a:ext uri="{FF2B5EF4-FFF2-40B4-BE49-F238E27FC236}">
                <a16:creationId xmlns:a16="http://schemas.microsoft.com/office/drawing/2014/main" id="{498866BE-1B6C-4E26-AB60-BD86650E0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305175"/>
            <a:ext cx="48006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작업 사진·영상과 설비 배치</a:t>
            </a:r>
          </a:p>
        </p:txBody>
      </p:sp>
      <p:pic>
        <p:nvPicPr>
          <p:cNvPr id="5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3f27198e23463e"/>
          <a:stretch xmlns:a="http://schemas.openxmlformats.org/drawingml/2006/main"/>
        </p:blipFill>
        <p:spPr>
          <a:xfrm xmlns:a="http://schemas.openxmlformats.org/drawingml/2006/main">
            <a:off x="495300" y="3981450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15" name="textbox-528">
            <a:extLst xmlns:a="http://schemas.openxmlformats.org/drawingml/2006/main">
              <a:ext uri="{FF2B5EF4-FFF2-40B4-BE49-F238E27FC236}">
                <a16:creationId xmlns:a16="http://schemas.microsoft.com/office/drawing/2014/main" id="{B4A94F20-B7C3-4969-8DB3-B4B458387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971925"/>
            <a:ext cx="4800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제품과 검사 기준</a:t>
            </a:r>
          </a:p>
        </p:txBody>
      </p:sp>
      <p:sp>
        <p:nvSpPr>
          <p:cNvPr id="16" name="textbox-529">
            <a:extLst xmlns:a="http://schemas.openxmlformats.org/drawingml/2006/main">
              <a:ext uri="{FF2B5EF4-FFF2-40B4-BE49-F238E27FC236}">
                <a16:creationId xmlns:a16="http://schemas.microsoft.com/office/drawing/2014/main" id="{57A14FC6-ACC6-473E-9A55-18DE3E8DE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400550"/>
            <a:ext cx="48006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제품 샘플, 품종과 확인할 부위</a:t>
            </a:r>
          </a:p>
        </p:txBody>
      </p:sp>
      <p:pic>
        <p:nvPicPr>
          <p:cNvPr id="5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536b3525d14dca"/>
          <a:stretch xmlns:a="http://schemas.openxmlformats.org/drawingml/2006/main"/>
        </p:blipFill>
        <p:spPr>
          <a:xfrm xmlns:a="http://schemas.openxmlformats.org/drawingml/2006/main">
            <a:off x="495300" y="5076825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18" name="textbox-531">
            <a:extLst xmlns:a="http://schemas.openxmlformats.org/drawingml/2006/main">
              <a:ext uri="{FF2B5EF4-FFF2-40B4-BE49-F238E27FC236}">
                <a16:creationId xmlns:a16="http://schemas.microsoft.com/office/drawing/2014/main" id="{C3C4CB7B-8C0B-429B-B447-81CBCB872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067300"/>
            <a:ext cx="4800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도입 목표</a:t>
            </a:r>
          </a:p>
        </p:txBody>
      </p:sp>
      <p:sp>
        <p:nvSpPr>
          <p:cNvPr id="19" name="textbox-532">
            <a:extLst xmlns:a="http://schemas.openxmlformats.org/drawingml/2006/main">
              <a:ext uri="{FF2B5EF4-FFF2-40B4-BE49-F238E27FC236}">
                <a16:creationId xmlns:a16="http://schemas.microsoft.com/office/drawing/2014/main" id="{C5312CB3-A980-4121-9A96-1B149B03B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495925"/>
            <a:ext cx="48006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바꾸고 싶은 작업과 희망 일정</a:t>
            </a:r>
          </a:p>
        </p:txBody>
      </p:sp>
      <p:pic>
        <p:nvPicPr>
          <p:cNvPr id="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f2581461f64195"/>
          <a:stretch xmlns:a="http://schemas.openxmlformats.org/drawingml/2006/main"/>
        </p:blipFill>
        <p:spPr>
          <a:xfrm xmlns:a="http://schemas.openxmlformats.org/drawingml/2006/main">
            <a:off x="6391275" y="2886075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21" name="textbox-534">
            <a:extLst xmlns:a="http://schemas.openxmlformats.org/drawingml/2006/main">
              <a:ext uri="{FF2B5EF4-FFF2-40B4-BE49-F238E27FC236}">
                <a16:creationId xmlns:a16="http://schemas.microsoft.com/office/drawing/2014/main" id="{73A805F4-9E42-425E-A461-8FE7ED108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29425" y="2876550"/>
            <a:ext cx="48672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자동화 범위</a:t>
            </a:r>
          </a:p>
        </p:txBody>
      </p:sp>
      <p:sp>
        <p:nvSpPr>
          <p:cNvPr id="22" name="textbox-535">
            <a:extLst xmlns:a="http://schemas.openxmlformats.org/drawingml/2006/main">
              <a:ext uri="{FF2B5EF4-FFF2-40B4-BE49-F238E27FC236}">
                <a16:creationId xmlns:a16="http://schemas.microsoft.com/office/drawing/2014/main" id="{A4AAA1ED-D3B8-4507-B4D6-3EB1E74F2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29425" y="3305175"/>
            <a:ext cx="486727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사람과 설비가 나누어 맡을 작업</a:t>
            </a:r>
          </a:p>
        </p:txBody>
      </p:sp>
      <p:pic>
        <p:nvPicPr>
          <p:cNvPr id="5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e02949477649fa"/>
          <a:stretch xmlns:a="http://schemas.openxmlformats.org/drawingml/2006/main"/>
        </p:blipFill>
        <p:spPr>
          <a:xfrm xmlns:a="http://schemas.openxmlformats.org/drawingml/2006/main">
            <a:off x="6391275" y="3981450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24" name="textbox-537">
            <a:extLst xmlns:a="http://schemas.openxmlformats.org/drawingml/2006/main">
              <a:ext uri="{FF2B5EF4-FFF2-40B4-BE49-F238E27FC236}">
                <a16:creationId xmlns:a16="http://schemas.microsoft.com/office/drawing/2014/main" id="{D58123D0-453A-43B3-85D0-6BE0E24B8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29425" y="3971925"/>
            <a:ext cx="48672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시스템 구성</a:t>
            </a:r>
          </a:p>
        </p:txBody>
      </p:sp>
      <p:sp>
        <p:nvSpPr>
          <p:cNvPr id="25" name="textbox-538">
            <a:extLst xmlns:a="http://schemas.openxmlformats.org/drawingml/2006/main">
              <a:ext uri="{FF2B5EF4-FFF2-40B4-BE49-F238E27FC236}">
                <a16:creationId xmlns:a16="http://schemas.microsoft.com/office/drawing/2014/main" id="{54B760D5-1943-40A2-A076-0BE5E5BCD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29425" y="4400550"/>
            <a:ext cx="486727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로봇·비전·주변장치 적용 방식</a:t>
            </a:r>
          </a:p>
        </p:txBody>
      </p:sp>
      <p:pic>
        <p:nvPicPr>
          <p:cNvPr id="6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c72b94fe6249f9"/>
          <a:stretch xmlns:a="http://schemas.openxmlformats.org/drawingml/2006/main"/>
        </p:blipFill>
        <p:spPr>
          <a:xfrm xmlns:a="http://schemas.openxmlformats.org/drawingml/2006/main">
            <a:off x="6391275" y="5076825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27" name="textbox-540">
            <a:extLst xmlns:a="http://schemas.openxmlformats.org/drawingml/2006/main">
              <a:ext uri="{FF2B5EF4-FFF2-40B4-BE49-F238E27FC236}">
                <a16:creationId xmlns:a16="http://schemas.microsoft.com/office/drawing/2014/main" id="{44DBD3FD-3D27-49CB-AF57-D5C5FF983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29425" y="5067300"/>
            <a:ext cx="48672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추진 방식</a:t>
            </a:r>
          </a:p>
        </p:txBody>
      </p:sp>
      <p:sp>
        <p:nvSpPr>
          <p:cNvPr id="28" name="textbox-541">
            <a:extLst xmlns:a="http://schemas.openxmlformats.org/drawingml/2006/main">
              <a:ext uri="{FF2B5EF4-FFF2-40B4-BE49-F238E27FC236}">
                <a16:creationId xmlns:a16="http://schemas.microsoft.com/office/drawing/2014/main" id="{AF491D11-48EA-4EA5-9F06-27FBD413B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29425" y="5495925"/>
            <a:ext cx="486727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직접 도입과 정부지원사업 검토</a:t>
            </a:r>
          </a:p>
        </p:txBody>
      </p:sp>
    </p:spTree>
    <p:extLst>
      <p:ext uri="{BB962C8B-B14F-4D97-AF65-F5344CB8AC3E}">
        <p14:creationId xmlns:p14="http://schemas.microsoft.com/office/powerpoint/2010/main" val="158888963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rect-542">
            <a:extLst xmlns:a="http://schemas.openxmlformats.org/drawingml/2006/main">
              <a:ext uri="{FF2B5EF4-FFF2-40B4-BE49-F238E27FC236}">
                <a16:creationId xmlns:a16="http://schemas.microsoft.com/office/drawing/2014/main" id="{E2A0D004-E99B-4532-9816-90586299C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rect-543">
            <a:extLst xmlns:a="http://schemas.openxmlformats.org/drawingml/2006/main">
              <a:ext uri="{FF2B5EF4-FFF2-40B4-BE49-F238E27FC236}">
                <a16:creationId xmlns:a16="http://schemas.microsoft.com/office/drawing/2014/main" id="{053BDBDA-C471-4DFB-A50A-DCCCA819B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textbox-544">
            <a:extLst xmlns:a="http://schemas.openxmlformats.org/drawingml/2006/main">
              <a:ext uri="{FF2B5EF4-FFF2-40B4-BE49-F238E27FC236}">
                <a16:creationId xmlns:a16="http://schemas.microsoft.com/office/drawing/2014/main" id="{5843688C-4989-4BF6-B0B1-906F72012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도입과 기술을 더 자세히 보는 자료</a:t>
            </a:r>
          </a:p>
        </p:txBody>
      </p:sp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d164e11cf04c5c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line-546">
            <a:extLst xmlns:a="http://schemas.openxmlformats.org/drawingml/2006/main">
              <a:ext uri="{FF2B5EF4-FFF2-40B4-BE49-F238E27FC236}">
                <a16:creationId xmlns:a16="http://schemas.microsoft.com/office/drawing/2014/main" id="{8AF0D5ED-36CC-48CF-9A57-2A45BFF98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6" name="textbox-547">
            <a:extLst xmlns:a="http://schemas.openxmlformats.org/drawingml/2006/main">
              <a:ext uri="{FF2B5EF4-FFF2-40B4-BE49-F238E27FC236}">
                <a16:creationId xmlns:a16="http://schemas.microsoft.com/office/drawing/2014/main" id="{CE936553-045D-49E7-AE0A-D4069DF26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e1cb68d6345642b0"/>
              </a:rPr>
              <a:t>[웹 링크] ARTBOT AI &amp; ROBOT TECHNOLOGY</a:t>
            </a:r>
          </a:p>
        </p:txBody>
      </p:sp>
      <p:sp>
        <p:nvSpPr>
          <p:cNvPr id="7" name="textbox-548">
            <a:extLst xmlns:a="http://schemas.openxmlformats.org/drawingml/2006/main">
              <a:ext uri="{FF2B5EF4-FFF2-40B4-BE49-F238E27FC236}">
                <a16:creationId xmlns:a16="http://schemas.microsoft.com/office/drawing/2014/main" id="{E39A3863-9579-4B3D-ADFB-A19CB9EFB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22</a:t>
            </a:r>
          </a:p>
        </p:txBody>
      </p:sp>
      <p:sp>
        <p:nvSpPr>
          <p:cNvPr id="8" name="textbox-549">
            <a:extLst xmlns:a="http://schemas.openxmlformats.org/drawingml/2006/main">
              <a:ext uri="{FF2B5EF4-FFF2-40B4-BE49-F238E27FC236}">
                <a16:creationId xmlns:a16="http://schemas.microsoft.com/office/drawing/2014/main" id="{AE350227-18B2-42CF-A179-F1AC558B5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09650"/>
            <a:ext cx="11201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필요한 주제의 소개자료와 영상을 바로 열 수 있습니다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31d4208a54473e"/>
          <a:stretch xmlns:a="http://schemas.openxmlformats.org/drawingml/2006/main"/>
        </p:blipFill>
        <p:spPr>
          <a:xfrm xmlns:a="http://schemas.openxmlformats.org/drawingml/2006/main">
            <a:off x="495300" y="2105025"/>
            <a:ext cx="333375" cy="333375"/>
          </a:xfrm>
          <a:prstGeom xmlns:a="http://schemas.openxmlformats.org/drawingml/2006/main" prst="rect">
            <a:avLst/>
          </a:prstGeom>
        </p:spPr>
      </p:pic>
      <p:sp>
        <p:nvSpPr>
          <p:cNvPr id="10" name="textbox-551">
            <a:extLst xmlns:a="http://schemas.openxmlformats.org/drawingml/2006/main">
              <a:ext uri="{FF2B5EF4-FFF2-40B4-BE49-F238E27FC236}">
                <a16:creationId xmlns:a16="http://schemas.microsoft.com/office/drawing/2014/main" id="{63BD8860-0319-44B3-9A21-6CA32F58C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066925"/>
            <a:ext cx="49434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663a0a5efda4429a"/>
              </a:rPr>
              <a:t>[자료 링크] 협동로봇 도입방안</a:t>
            </a:r>
          </a:p>
        </p:txBody>
      </p:sp>
      <p:sp>
        <p:nvSpPr>
          <p:cNvPr id="11" name="textbox-552">
            <a:extLst xmlns:a="http://schemas.openxmlformats.org/drawingml/2006/main">
              <a:ext uri="{FF2B5EF4-FFF2-40B4-BE49-F238E27FC236}">
                <a16:creationId xmlns:a16="http://schemas.microsoft.com/office/drawing/2014/main" id="{0D374570-2E93-4AB9-9597-A34560EEB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533650"/>
            <a:ext cx="4943475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7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7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도입 방식과 준비절차</a:t>
            </a:r>
          </a:p>
        </p:txBody>
      </p:sp>
      <p:sp>
        <p:nvSpPr>
          <p:cNvPr id="12" name="line-553">
            <a:extLst xmlns:a="http://schemas.openxmlformats.org/drawingml/2006/main">
              <a:ext uri="{FF2B5EF4-FFF2-40B4-BE49-F238E27FC236}">
                <a16:creationId xmlns:a16="http://schemas.microsoft.com/office/drawing/2014/main" id="{FBD7BB33-872D-4FBE-B82B-35203BAB8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095625"/>
            <a:ext cx="53054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4cfb915ed447cf"/>
          <a:stretch xmlns:a="http://schemas.openxmlformats.org/drawingml/2006/main"/>
        </p:blipFill>
        <p:spPr>
          <a:xfrm xmlns:a="http://schemas.openxmlformats.org/drawingml/2006/main">
            <a:off x="495300" y="3486150"/>
            <a:ext cx="333375" cy="333375"/>
          </a:xfrm>
          <a:prstGeom xmlns:a="http://schemas.openxmlformats.org/drawingml/2006/main" prst="rect">
            <a:avLst/>
          </a:prstGeom>
        </p:spPr>
      </p:pic>
      <p:sp>
        <p:nvSpPr>
          <p:cNvPr id="14" name="textbox-555">
            <a:extLst xmlns:a="http://schemas.openxmlformats.org/drawingml/2006/main">
              <a:ext uri="{FF2B5EF4-FFF2-40B4-BE49-F238E27FC236}">
                <a16:creationId xmlns:a16="http://schemas.microsoft.com/office/drawing/2014/main" id="{93DB5838-4885-40CC-8585-15DBC4DF4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48050"/>
            <a:ext cx="49434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d6cb815638b24f3c"/>
              </a:rPr>
              <a:t>[자료 링크] 협동로봇 소개</a:t>
            </a:r>
          </a:p>
        </p:txBody>
      </p:sp>
      <p:sp>
        <p:nvSpPr>
          <p:cNvPr id="15" name="textbox-556">
            <a:extLst xmlns:a="http://schemas.openxmlformats.org/drawingml/2006/main">
              <a:ext uri="{FF2B5EF4-FFF2-40B4-BE49-F238E27FC236}">
                <a16:creationId xmlns:a16="http://schemas.microsoft.com/office/drawing/2014/main" id="{31B9A503-07C2-48AA-91F7-7B7A16190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914775"/>
            <a:ext cx="4943475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7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7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로봇의 특징과 적용공정</a:t>
            </a:r>
          </a:p>
        </p:txBody>
      </p:sp>
      <p:sp>
        <p:nvSpPr>
          <p:cNvPr id="16" name="line-557">
            <a:extLst xmlns:a="http://schemas.openxmlformats.org/drawingml/2006/main">
              <a:ext uri="{FF2B5EF4-FFF2-40B4-BE49-F238E27FC236}">
                <a16:creationId xmlns:a16="http://schemas.microsoft.com/office/drawing/2014/main" id="{880625B2-7B33-47BD-9197-739BF9DE0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476750"/>
            <a:ext cx="53054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pic>
        <p:nvPicPr>
          <p:cNvPr id="5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97386ff54f4c8f"/>
          <a:stretch xmlns:a="http://schemas.openxmlformats.org/drawingml/2006/main"/>
        </p:blipFill>
        <p:spPr>
          <a:xfrm xmlns:a="http://schemas.openxmlformats.org/drawingml/2006/main">
            <a:off x="495300" y="4867275"/>
            <a:ext cx="333375" cy="333375"/>
          </a:xfrm>
          <a:prstGeom xmlns:a="http://schemas.openxmlformats.org/drawingml/2006/main" prst="rect">
            <a:avLst/>
          </a:prstGeom>
        </p:spPr>
      </p:pic>
      <p:sp>
        <p:nvSpPr>
          <p:cNvPr id="18" name="textbox-559">
            <a:extLst xmlns:a="http://schemas.openxmlformats.org/drawingml/2006/main">
              <a:ext uri="{FF2B5EF4-FFF2-40B4-BE49-F238E27FC236}">
                <a16:creationId xmlns:a16="http://schemas.microsoft.com/office/drawing/2014/main" id="{95380CFA-9F09-4CAE-998A-52A5A25E7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829175"/>
            <a:ext cx="49434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f3b6b3e491bc4f94"/>
              </a:rPr>
              <a:t>[영상 링크] 도입안내 영상 (음악 포함)</a:t>
            </a:r>
          </a:p>
        </p:txBody>
      </p:sp>
      <p:sp>
        <p:nvSpPr>
          <p:cNvPr id="19" name="textbox-560">
            <a:extLst xmlns:a="http://schemas.openxmlformats.org/drawingml/2006/main">
              <a:ext uri="{FF2B5EF4-FFF2-40B4-BE49-F238E27FC236}">
                <a16:creationId xmlns:a16="http://schemas.microsoft.com/office/drawing/2014/main" id="{05043064-F93D-412A-8F85-03DCC58CD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5295900"/>
            <a:ext cx="4943475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7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7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음악 포함 도입안내 영상 웹 재생</a:t>
            </a:r>
          </a:p>
        </p:txBody>
      </p:sp>
      <p:sp>
        <p:nvSpPr>
          <p:cNvPr id="20" name="line-561">
            <a:extLst xmlns:a="http://schemas.openxmlformats.org/drawingml/2006/main">
              <a:ext uri="{FF2B5EF4-FFF2-40B4-BE49-F238E27FC236}">
                <a16:creationId xmlns:a16="http://schemas.microsoft.com/office/drawing/2014/main" id="{6917A77B-6F0E-4C38-80B2-DF38ECD22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857875"/>
            <a:ext cx="53054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pic>
        <p:nvPicPr>
          <p:cNvPr id="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c8351bec4940cd"/>
          <a:stretch xmlns:a="http://schemas.openxmlformats.org/drawingml/2006/main"/>
        </p:blipFill>
        <p:spPr>
          <a:xfrm xmlns:a="http://schemas.openxmlformats.org/drawingml/2006/main">
            <a:off x="6391275" y="2105025"/>
            <a:ext cx="333375" cy="333375"/>
          </a:xfrm>
          <a:prstGeom xmlns:a="http://schemas.openxmlformats.org/drawingml/2006/main" prst="rect">
            <a:avLst/>
          </a:prstGeom>
        </p:spPr>
      </p:pic>
      <p:sp>
        <p:nvSpPr>
          <p:cNvPr id="22" name="textbox-563">
            <a:extLst xmlns:a="http://schemas.openxmlformats.org/drawingml/2006/main">
              <a:ext uri="{FF2B5EF4-FFF2-40B4-BE49-F238E27FC236}">
                <a16:creationId xmlns:a16="http://schemas.microsoft.com/office/drawing/2014/main" id="{6F2FF7D3-B960-4A16-A8E2-31FCA9110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066925"/>
            <a:ext cx="49434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4c9d69ab99014037"/>
              </a:rPr>
              <a:t>[자료 링크] RPA 안내자료</a:t>
            </a:r>
          </a:p>
        </p:txBody>
      </p:sp>
      <p:sp>
        <p:nvSpPr>
          <p:cNvPr id="23" name="textbox-564">
            <a:extLst xmlns:a="http://schemas.openxmlformats.org/drawingml/2006/main">
              <a:ext uri="{FF2B5EF4-FFF2-40B4-BE49-F238E27FC236}">
                <a16:creationId xmlns:a16="http://schemas.microsoft.com/office/drawing/2014/main" id="{2E394A75-DCF3-4F44-B996-AE8B5B315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533650"/>
            <a:ext cx="4943475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7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7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정보 취합·보고 업무의 자동화</a:t>
            </a:r>
          </a:p>
        </p:txBody>
      </p:sp>
      <p:sp>
        <p:nvSpPr>
          <p:cNvPr id="24" name="line-565">
            <a:extLst xmlns:a="http://schemas.openxmlformats.org/drawingml/2006/main">
              <a:ext uri="{FF2B5EF4-FFF2-40B4-BE49-F238E27FC236}">
                <a16:creationId xmlns:a16="http://schemas.microsoft.com/office/drawing/2014/main" id="{8C64E59F-F05A-438B-B19F-FB3E3328D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095625"/>
            <a:ext cx="53054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pic>
        <p:nvPicPr>
          <p:cNvPr id="6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38780810334556"/>
          <a:stretch xmlns:a="http://schemas.openxmlformats.org/drawingml/2006/main"/>
        </p:blipFill>
        <p:spPr>
          <a:xfrm xmlns:a="http://schemas.openxmlformats.org/drawingml/2006/main">
            <a:off x="6391275" y="3486150"/>
            <a:ext cx="333375" cy="333375"/>
          </a:xfrm>
          <a:prstGeom xmlns:a="http://schemas.openxmlformats.org/drawingml/2006/main" prst="rect">
            <a:avLst/>
          </a:prstGeom>
        </p:spPr>
      </p:pic>
      <p:sp>
        <p:nvSpPr>
          <p:cNvPr id="26" name="textbox-567">
            <a:extLst xmlns:a="http://schemas.openxmlformats.org/drawingml/2006/main">
              <a:ext uri="{FF2B5EF4-FFF2-40B4-BE49-F238E27FC236}">
                <a16:creationId xmlns:a16="http://schemas.microsoft.com/office/drawing/2014/main" id="{97BDE6E0-2DC8-4435-AD76-6B6F7422D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448050"/>
            <a:ext cx="49434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52edf89e4a744733"/>
              </a:rPr>
              <a:t>[자료 링크] 머신비전 광학설계 스튜디오</a:t>
            </a:r>
          </a:p>
        </p:txBody>
      </p:sp>
      <p:sp>
        <p:nvSpPr>
          <p:cNvPr id="27" name="textbox-568">
            <a:extLst xmlns:a="http://schemas.openxmlformats.org/drawingml/2006/main">
              <a:ext uri="{FF2B5EF4-FFF2-40B4-BE49-F238E27FC236}">
                <a16:creationId xmlns:a16="http://schemas.microsoft.com/office/drawing/2014/main" id="{75843A4C-E299-4229-B811-6DEEF7E6B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914775"/>
            <a:ext cx="4943475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7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7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시야·작업거리 등 광학 조건 검토</a:t>
            </a:r>
          </a:p>
        </p:txBody>
      </p:sp>
      <p:sp>
        <p:nvSpPr>
          <p:cNvPr id="28" name="line-569">
            <a:extLst xmlns:a="http://schemas.openxmlformats.org/drawingml/2006/main">
              <a:ext uri="{FF2B5EF4-FFF2-40B4-BE49-F238E27FC236}">
                <a16:creationId xmlns:a16="http://schemas.microsoft.com/office/drawing/2014/main" id="{632615D6-2AE0-4983-8E88-61722DA03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476750"/>
            <a:ext cx="53054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</p:spTree>
    <p:extLst>
      <p:ext uri="{BB962C8B-B14F-4D97-AF65-F5344CB8AC3E}">
        <p14:creationId xmlns:p14="http://schemas.microsoft.com/office/powerpoint/2010/main" val="86187451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v06-surface-23">
            <a:extLst xmlns:a="http://schemas.openxmlformats.org/drawingml/2006/main">
              <a:ext uri="{FF2B5EF4-FFF2-40B4-BE49-F238E27FC236}">
                <a16:creationId xmlns:a16="http://schemas.microsoft.com/office/drawing/2014/main" id="{11476A8F-58B6-41C1-9F91-25F9C5079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v06-surface-24">
            <a:extLst xmlns:a="http://schemas.openxmlformats.org/drawingml/2006/main">
              <a:ext uri="{FF2B5EF4-FFF2-40B4-BE49-F238E27FC236}">
                <a16:creationId xmlns:a16="http://schemas.microsoft.com/office/drawing/2014/main" id="{6F29E0F8-6950-409C-A3CB-B053944B7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v06-text-25">
            <a:extLst xmlns:a="http://schemas.openxmlformats.org/drawingml/2006/main">
              <a:ext uri="{FF2B5EF4-FFF2-40B4-BE49-F238E27FC236}">
                <a16:creationId xmlns:a16="http://schemas.microsoft.com/office/drawing/2014/main" id="{60612CA3-DA84-4AF1-B963-FA1233CC8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웹 홍보자료와 추가 자료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c27cc04fa54f1c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v06-surface-26">
            <a:extLst xmlns:a="http://schemas.openxmlformats.org/drawingml/2006/main">
              <a:ext uri="{FF2B5EF4-FFF2-40B4-BE49-F238E27FC236}">
                <a16:creationId xmlns:a16="http://schemas.microsoft.com/office/drawing/2014/main" id="{20BF9EE9-7B96-4664-93A9-91A209869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D"/>
          </a:solidFill>
          <a:ln xmlns:a="http://schemas.openxmlformats.org/drawingml/2006/main" w="0">
            <a:noFill/>
          </a:ln>
        </p:spPr>
      </p:sp>
      <p:sp>
        <p:nvSpPr>
          <p:cNvPr id="6" name="v06-text-27">
            <a:extLst xmlns:a="http://schemas.openxmlformats.org/drawingml/2006/main">
              <a:ext uri="{FF2B5EF4-FFF2-40B4-BE49-F238E27FC236}">
                <a16:creationId xmlns:a16="http://schemas.microsoft.com/office/drawing/2014/main" id="{CD2E81D0-F04C-449C-84B6-C03BA9A8B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28700"/>
            <a:ext cx="112014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4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4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필요한 자료를 링크로 이어서 볼 수 있습니다</a:t>
            </a:r>
          </a:p>
        </p:txBody>
      </p:sp>
      <p:sp>
        <p:nvSpPr>
          <p:cNvPr id="7" name="v06-text-28">
            <a:extLst xmlns:a="http://schemas.openxmlformats.org/drawingml/2006/main">
              <a:ext uri="{FF2B5EF4-FFF2-40B4-BE49-F238E27FC236}">
                <a16:creationId xmlns:a16="http://schemas.microsoft.com/office/drawing/2014/main" id="{1B72738F-7189-4D17-994D-AC5759AA8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047875"/>
            <a:ext cx="10668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2100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f13dde845dc54d93"/>
              </a:rPr>
              <a:t>[웹 링크] 홍보자료 전체 보기</a:t>
            </a:r>
          </a:p>
        </p:txBody>
      </p:sp>
      <p:sp>
        <p:nvSpPr>
          <p:cNvPr id="8" name="v06-text-29">
            <a:extLst xmlns:a="http://schemas.openxmlformats.org/drawingml/2006/main">
              <a:ext uri="{FF2B5EF4-FFF2-40B4-BE49-F238E27FC236}">
                <a16:creationId xmlns:a16="http://schemas.microsoft.com/office/drawing/2014/main" id="{94AB04B8-3387-423E-A7DD-26673B652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09850"/>
            <a:ext cx="11201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PPT와 같은 홍보내용, 현장 영상, PDF와 PPT 내려받기</a:t>
            </a:r>
          </a:p>
        </p:txBody>
      </p:sp>
      <p:sp>
        <p:nvSpPr>
          <p:cNvPr id="9" name="v06-text-30">
            <a:extLst xmlns:a="http://schemas.openxmlformats.org/drawingml/2006/main">
              <a:ext uri="{FF2B5EF4-FFF2-40B4-BE49-F238E27FC236}">
                <a16:creationId xmlns:a16="http://schemas.microsoft.com/office/drawing/2014/main" id="{2FBBBE1D-18D4-4E3D-81FE-58F6D9EAD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381375"/>
            <a:ext cx="112014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875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fa0eff2b332a462f"/>
              </a:rPr>
              <a:t>[영상 링크] 제조 자동화 통합영상</a:t>
            </a:r>
          </a:p>
        </p:txBody>
      </p:sp>
      <p:sp>
        <p:nvSpPr>
          <p:cNvPr id="10" name="v06-text-31">
            <a:extLst xmlns:a="http://schemas.openxmlformats.org/drawingml/2006/main">
              <a:ext uri="{FF2B5EF4-FFF2-40B4-BE49-F238E27FC236}">
                <a16:creationId xmlns:a16="http://schemas.microsoft.com/office/drawing/2014/main" id="{D46E3E0C-EBFB-4376-9DE8-5C6418734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010025"/>
            <a:ext cx="112014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875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2412aa0bed4a4976"/>
              </a:rPr>
              <a:t>[자료 링크] 협동로봇 응용 참고영상</a:t>
            </a:r>
          </a:p>
        </p:txBody>
      </p:sp>
      <p:sp>
        <p:nvSpPr>
          <p:cNvPr id="11" name="v06-surface-32">
            <a:extLst xmlns:a="http://schemas.openxmlformats.org/drawingml/2006/main">
              <a:ext uri="{FF2B5EF4-FFF2-40B4-BE49-F238E27FC236}">
                <a16:creationId xmlns:a16="http://schemas.microsoft.com/office/drawing/2014/main" id="{F6882062-846F-4E2C-9708-9681B8816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962525"/>
            <a:ext cx="1120140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6FA"/>
          </a:solidFill>
          <a:ln xmlns:a="http://schemas.openxmlformats.org/drawingml/2006/main" w="0">
            <a:noFill/>
          </a:ln>
        </p:spPr>
      </p:sp>
      <p:sp>
        <p:nvSpPr>
          <p:cNvPr id="12" name="v06-text-33">
            <a:hlinkClick xmlns:a="http://schemas.openxmlformats.org/drawingml/2006/main" xmlns:r="http://schemas.openxmlformats.org/officeDocument/2006/relationships" r:id="rIdArtbotFinalCases"/>
            <a:extLst xmlns:a="http://schemas.openxmlformats.org/drawingml/2006/main">
              <a:ext uri="{FF2B5EF4-FFF2-40B4-BE49-F238E27FC236}">
                <a16:creationId xmlns:a16="http://schemas.microsoft.com/office/drawing/2014/main" id="{ABAD27B5-E614-40EC-8561-53D4230E6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5162550"/>
            <a:ext cx="10725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 xmlns:a="http://schemas.openxmlformats.org/drawingml/2006/main" xmlns:p="http://schemas.openxmlformats.org/presentationml/2006/main"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 u="sng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2100" b="1" u="sng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[자료 링크] 실적보고자료</a:t>
            </a:r>
          </a:p>
        </p:txBody>
      </p:sp>
      <p:sp>
        <p:nvSpPr>
          <p:cNvPr id="13" name="v06-text-34">
            <a:extLst xmlns:a="http://schemas.openxmlformats.org/drawingml/2006/main">
              <a:ext uri="{FF2B5EF4-FFF2-40B4-BE49-F238E27FC236}">
                <a16:creationId xmlns:a16="http://schemas.microsoft.com/office/drawing/2014/main" id="{3ED84665-82EE-453B-A99F-836DFBFEA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5648325"/>
            <a:ext cx="107251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실적보고자료와 관련 파일 보기</a:t>
            </a:r>
          </a:p>
        </p:txBody>
      </p:sp>
      <p:sp>
        <p:nvSpPr>
          <p:cNvPr id="14" name="v06-text-37">
            <a:extLst xmlns:a="http://schemas.openxmlformats.org/drawingml/2006/main">
              <a:ext uri="{FF2B5EF4-FFF2-40B4-BE49-F238E27FC236}">
                <a16:creationId xmlns:a16="http://schemas.microsoft.com/office/drawing/2014/main" id="{AD7888E4-00D4-480C-B196-B2FFC95FC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6286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cf778e3f1a664273"/>
              </a:rPr>
              <a:t>[웹 링크] ARTBOT AI &amp; ROBOT TECHNOLOGY</a:t>
            </a:r>
          </a:p>
        </p:txBody>
      </p:sp>
      <p:sp>
        <p:nvSpPr>
          <p:cNvPr id="15" name="v06-text-38">
            <a:extLst xmlns:a="http://schemas.openxmlformats.org/drawingml/2006/main">
              <a:ext uri="{FF2B5EF4-FFF2-40B4-BE49-F238E27FC236}">
                <a16:creationId xmlns:a16="http://schemas.microsoft.com/office/drawing/2014/main" id="{2492324C-C211-4E64-B956-9936718A1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10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1552940493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rect-570">
            <a:extLst xmlns:a="http://schemas.openxmlformats.org/drawingml/2006/main">
              <a:ext uri="{FF2B5EF4-FFF2-40B4-BE49-F238E27FC236}">
                <a16:creationId xmlns:a16="http://schemas.microsoft.com/office/drawing/2014/main" id="{67A48323-5424-41C9-B552-3D89383C8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rect-571">
            <a:extLst xmlns:a="http://schemas.openxmlformats.org/drawingml/2006/main">
              <a:ext uri="{FF2B5EF4-FFF2-40B4-BE49-F238E27FC236}">
                <a16:creationId xmlns:a16="http://schemas.microsoft.com/office/drawing/2014/main" id="{F68396AA-1F73-4B71-A8A8-7FDA51778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textbox-572">
            <a:extLst xmlns:a="http://schemas.openxmlformats.org/drawingml/2006/main">
              <a:ext uri="{FF2B5EF4-FFF2-40B4-BE49-F238E27FC236}">
                <a16:creationId xmlns:a16="http://schemas.microsoft.com/office/drawing/2014/main" id="{33A70A08-848B-4C85-A405-93FA92B80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제조 자동화 상담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c69850729845c8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line-574">
            <a:extLst xmlns:a="http://schemas.openxmlformats.org/drawingml/2006/main">
              <a:ext uri="{FF2B5EF4-FFF2-40B4-BE49-F238E27FC236}">
                <a16:creationId xmlns:a16="http://schemas.microsoft.com/office/drawing/2014/main" id="{0B888939-101A-4B5E-AC7D-DC5D5368D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6" name="textbox-575">
            <a:extLst xmlns:a="http://schemas.openxmlformats.org/drawingml/2006/main">
              <a:ext uri="{FF2B5EF4-FFF2-40B4-BE49-F238E27FC236}">
                <a16:creationId xmlns:a16="http://schemas.microsoft.com/office/drawing/2014/main" id="{5564DDFD-F799-488D-AFCF-B43CC6A3C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9289de58eb8b4e80"/>
              </a:rPr>
              <a:t>[웹 링크] ARTBOT AI &amp; ROBOT TECHNOLOGY</a:t>
            </a:r>
          </a:p>
        </p:txBody>
      </p:sp>
      <p:sp>
        <p:nvSpPr>
          <p:cNvPr id="7" name="textbox-576">
            <a:extLst xmlns:a="http://schemas.openxmlformats.org/drawingml/2006/main">
              <a:ext uri="{FF2B5EF4-FFF2-40B4-BE49-F238E27FC236}">
                <a16:creationId xmlns:a16="http://schemas.microsoft.com/office/drawing/2014/main" id="{41958B49-DB14-4865-922B-C27CE58EE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24</a:t>
            </a:r>
          </a:p>
        </p:txBody>
      </p:sp>
      <p:sp>
        <p:nvSpPr>
          <p:cNvPr id="8" name="textbox-577">
            <a:extLst xmlns:a="http://schemas.openxmlformats.org/drawingml/2006/main">
              <a:ext uri="{FF2B5EF4-FFF2-40B4-BE49-F238E27FC236}">
                <a16:creationId xmlns:a16="http://schemas.microsoft.com/office/drawing/2014/main" id="{8212257D-7D4F-4D24-B742-4D9DD9F7E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71625"/>
            <a:ext cx="10991850" cy="1447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6000"/>
              </a:lnSpc>
              <a:buNone/>
              <a:defRPr sz="3900" b="1">
                <a:solidFill>
                  <a:srgbClr val="1A365D"/>
                </a:solidFill>
                <a:latin typeface="Noto Sans KR"/>
                <a:ea typeface="Noto Sans KR"/>
                <a:cs typeface="Noto Sans KR"/>
              </a:defRPr>
            </a:pPr>
            <a:r>
              <a:rPr sz="3900" b="1">
                <a:solidFill>
                  <a:srgbClr val="1A365D"/>
                </a:solidFill>
                <a:latin typeface="Noto Sans KR"/>
                <a:ea typeface="Noto Sans KR"/>
                <a:cs typeface="Noto Sans KR"/>
              </a:rPr>
              <a:t>자동화하고 싶은 공정을</a:t>
            </a:r>
          </a:p>
          <a:p xmlns:a="http://schemas.openxmlformats.org/drawingml/2006/main">
            <a:pPr algn="l">
              <a:lnSpc>
                <a:spcPct val="116000"/>
              </a:lnSpc>
              <a:buNone/>
              <a:defRPr sz="3900" b="1">
                <a:solidFill>
                  <a:srgbClr val="1A365D"/>
                </a:solidFill>
                <a:latin typeface="Noto Sans KR"/>
                <a:ea typeface="Noto Sans KR"/>
                <a:cs typeface="Noto Sans KR"/>
              </a:defRPr>
            </a:pPr>
            <a:r>
              <a:rPr sz="3900" b="1">
                <a:solidFill>
                  <a:srgbClr val="1A365D"/>
                </a:solidFill>
                <a:latin typeface="Noto Sans KR"/>
                <a:ea typeface="Noto Sans KR"/>
                <a:cs typeface="Noto Sans KR"/>
              </a:rPr>
              <a:t>함께 살펴보겠습니다.</a:t>
            </a:r>
          </a:p>
        </p:txBody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6e6630f58946d2"/>
          <a:stretch xmlns:a="http://schemas.openxmlformats.org/drawingml/2006/main"/>
        </p:blipFill>
        <p:spPr>
          <a:xfrm xmlns:a="http://schemas.openxmlformats.org/drawingml/2006/main">
            <a:off x="609600" y="3571875"/>
            <a:ext cx="409575" cy="409575"/>
          </a:xfrm>
          <a:prstGeom xmlns:a="http://schemas.openxmlformats.org/drawingml/2006/main" prst="rect">
            <a:avLst/>
          </a:prstGeom>
        </p:spPr>
      </p:pic>
      <p:sp>
        <p:nvSpPr>
          <p:cNvPr id="10" name="textbox-579">
            <a:extLst xmlns:a="http://schemas.openxmlformats.org/drawingml/2006/main">
              <a:ext uri="{FF2B5EF4-FFF2-40B4-BE49-F238E27FC236}">
                <a16:creationId xmlns:a16="http://schemas.microsoft.com/office/drawing/2014/main" id="{7F881C2C-271B-4EEF-9629-9E16229A0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351472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9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공정 사진·영상</a:t>
            </a:r>
          </a:p>
        </p:txBody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2f6cfed1dd4220"/>
          <a:stretch xmlns:a="http://schemas.openxmlformats.org/drawingml/2006/main"/>
        </p:blipFill>
        <p:spPr>
          <a:xfrm xmlns:a="http://schemas.openxmlformats.org/drawingml/2006/main">
            <a:off x="4371975" y="3571875"/>
            <a:ext cx="409575" cy="409575"/>
          </a:xfrm>
          <a:prstGeom xmlns:a="http://schemas.openxmlformats.org/drawingml/2006/main" prst="rect">
            <a:avLst/>
          </a:prstGeom>
        </p:spPr>
      </p:pic>
      <p:sp>
        <p:nvSpPr>
          <p:cNvPr id="12" name="textbox-581">
            <a:extLst xmlns:a="http://schemas.openxmlformats.org/drawingml/2006/main">
              <a:ext uri="{FF2B5EF4-FFF2-40B4-BE49-F238E27FC236}">
                <a16:creationId xmlns:a16="http://schemas.microsoft.com/office/drawing/2014/main" id="{1828648A-5EC7-45C8-9656-FD2799FAC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1975" y="4229100"/>
            <a:ext cx="351472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9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제품 샘플·검사 기준</a:t>
            </a:r>
          </a:p>
        </p:txBody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30b8fd8b594ebd"/>
          <a:stretch xmlns:a="http://schemas.openxmlformats.org/drawingml/2006/main"/>
        </p:blipFill>
        <p:spPr>
          <a:xfrm xmlns:a="http://schemas.openxmlformats.org/drawingml/2006/main">
            <a:off x="8134350" y="3571875"/>
            <a:ext cx="409575" cy="409575"/>
          </a:xfrm>
          <a:prstGeom xmlns:a="http://schemas.openxmlformats.org/drawingml/2006/main" prst="rect">
            <a:avLst/>
          </a:prstGeom>
        </p:spPr>
      </p:pic>
      <p:sp>
        <p:nvSpPr>
          <p:cNvPr id="14" name="textbox-583">
            <a:extLst xmlns:a="http://schemas.openxmlformats.org/drawingml/2006/main">
              <a:ext uri="{FF2B5EF4-FFF2-40B4-BE49-F238E27FC236}">
                <a16:creationId xmlns:a16="http://schemas.microsoft.com/office/drawing/2014/main" id="{104793AF-A90D-499A-8E84-C4DC2B3B4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229100"/>
            <a:ext cx="351472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9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현재 작업의 어려움</a:t>
            </a:r>
          </a:p>
        </p:txBody>
      </p:sp>
      <p:sp>
        <p:nvSpPr>
          <p:cNvPr id="15" name="rect-584">
            <a:extLst xmlns:a="http://schemas.openxmlformats.org/drawingml/2006/main">
              <a:ext uri="{FF2B5EF4-FFF2-40B4-BE49-F238E27FC236}">
                <a16:creationId xmlns:a16="http://schemas.microsoft.com/office/drawing/2014/main" id="{04C26949-9BEB-4F12-8129-588D2A651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172075"/>
            <a:ext cx="11201400" cy="1028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pic>
        <p:nvPicPr>
          <p:cNvPr id="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95b62e271f4248"/>
          <a:stretch xmlns:a="http://schemas.openxmlformats.org/drawingml/2006/main"/>
        </p:blipFill>
        <p:spPr>
          <a:xfrm xmlns:a="http://schemas.openxmlformats.org/drawingml/2006/main">
            <a:off x="762000" y="5515777"/>
            <a:ext cx="3067050" cy="384188"/>
          </a:xfrm>
          <a:prstGeom xmlns:a="http://schemas.openxmlformats.org/drawingml/2006/main" prst="rect">
            <a:avLst/>
          </a:prstGeom>
        </p:spPr>
      </p:pic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657c9d74a944ce"/>
          <a:stretch xmlns:a="http://schemas.openxmlformats.org/drawingml/2006/main"/>
        </p:blipFill>
        <p:spPr>
          <a:xfrm xmlns:a="http://schemas.openxmlformats.org/drawingml/2006/main">
            <a:off x="8429625" y="5524500"/>
            <a:ext cx="257175" cy="257175"/>
          </a:xfrm>
          <a:prstGeom xmlns:a="http://schemas.openxmlformats.org/drawingml/2006/main" prst="rect">
            <a:avLst/>
          </a:prstGeom>
        </p:spPr>
      </p:pic>
      <p:sp>
        <p:nvSpPr>
          <p:cNvPr id="18" name="textbox-587">
            <a:extLst xmlns:a="http://schemas.openxmlformats.org/drawingml/2006/main">
              <a:ext uri="{FF2B5EF4-FFF2-40B4-BE49-F238E27FC236}">
                <a16:creationId xmlns:a16="http://schemas.microsoft.com/office/drawing/2014/main" id="{79FC3521-DB16-4AC6-AA68-BF2AD0D49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5476875"/>
            <a:ext cx="26098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1">
                <a:solidFill>
                  <a:srgbClr val="FFFFFF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b5e870dfa91b4f22"/>
              </a:rPr>
              <a:t>[링크] ARTBOT 홈페이지</a:t>
            </a:r>
          </a:p>
        </p:txBody>
      </p:sp>
      <p:sp xmlns:p="http://schemas.openxmlformats.org/presentationml/2006/main" xmlns:a="http://schemas.openxmlformats.org/drawingml/2006/main" xmlns:r="http://schemas.openxmlformats.org/officeDocument/2006/relationships">
        <p:nvSpPr>
          <p:cNvPr id="43" name="artbot-final-phone">
            <a:hlinkClick xmlns:a="http://schemas.openxmlformats.org/drawingml/2006/main" xmlns:r="http://schemas.openxmlformats.org/officeDocument/2006/relationships" r:id="rIdArtbotContact1"/>
            <a:extLst xmlns:a="http://schemas.openxmlformats.org/drawingml/2006/main">
              <a:ext uri="{FF2B5EF4-FFF2-40B4-BE49-F238E27FC236}">
                <a16:creationId xmlns:a16="http://schemas.microsoft.com/office/drawing/2014/main" id="{E4A78487-713A-4408-B855-FA8DB355F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5343525"/>
            <a:ext cx="4000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800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대표전화 1522-6017</a:t>
            </a:r>
          </a:p>
        </p:txBody>
      </p:sp>
      <p:sp xmlns:p="http://schemas.openxmlformats.org/presentationml/2006/main" xmlns:a="http://schemas.openxmlformats.org/drawingml/2006/main" xmlns:r="http://schemas.openxmlformats.org/officeDocument/2006/relationships">
        <p:nvSpPr>
          <p:cNvPr id="44" name="artbot-final-email">
            <a:hlinkClick xmlns:a="http://schemas.openxmlformats.org/drawingml/2006/main" xmlns:r="http://schemas.openxmlformats.org/officeDocument/2006/relationships" r:id="rIdArtbotContact2"/>
            <a:extLst xmlns:a="http://schemas.openxmlformats.org/drawingml/2006/main">
              <a:ext uri="{FF2B5EF4-FFF2-40B4-BE49-F238E27FC236}">
                <a16:creationId xmlns:a16="http://schemas.microsoft.com/office/drawing/2014/main" id="{727A63DF-AC84-4D38-8388-EA3D3DE59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5743575"/>
            <a:ext cx="4095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>
            <a:noAutofit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대표이메일 info@artbot.at</a:t>
            </a:r>
          </a:p>
        </p:txBody>
      </p:sp>
    </p:spTree>
    <p:extLst>
      <p:ext uri="{BB962C8B-B14F-4D97-AF65-F5344CB8AC3E}">
        <p14:creationId xmlns:p14="http://schemas.microsoft.com/office/powerpoint/2010/main" val="69083732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rect-21">
            <a:extLst xmlns:a="http://schemas.openxmlformats.org/drawingml/2006/main">
              <a:ext uri="{FF2B5EF4-FFF2-40B4-BE49-F238E27FC236}">
                <a16:creationId xmlns:a16="http://schemas.microsoft.com/office/drawing/2014/main" id="{FBCE1C7C-32E3-4E11-AC3E-A49CFD2F4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rect-22">
            <a:extLst xmlns:a="http://schemas.openxmlformats.org/drawingml/2006/main">
              <a:ext uri="{FF2B5EF4-FFF2-40B4-BE49-F238E27FC236}">
                <a16:creationId xmlns:a16="http://schemas.microsoft.com/office/drawing/2014/main" id="{4D3BB97C-B38A-497E-9A6D-AAD416130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textbox-23">
            <a:extLst xmlns:a="http://schemas.openxmlformats.org/drawingml/2006/main">
              <a:ext uri="{FF2B5EF4-FFF2-40B4-BE49-F238E27FC236}">
                <a16:creationId xmlns:a16="http://schemas.microsoft.com/office/drawing/2014/main" id="{206674F1-6287-4F45-AEA3-61AB49675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제조현장에 맞춘 네 가지 솔루션</a:t>
            </a:r>
          </a:p>
        </p:txBody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b9eababfb44ea2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line-25">
            <a:extLst xmlns:a="http://schemas.openxmlformats.org/drawingml/2006/main">
              <a:ext uri="{FF2B5EF4-FFF2-40B4-BE49-F238E27FC236}">
                <a16:creationId xmlns:a16="http://schemas.microsoft.com/office/drawing/2014/main" id="{EFEF907B-B536-4385-BD34-5FB30FD53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6" name="textbox-26">
            <a:extLst xmlns:a="http://schemas.openxmlformats.org/drawingml/2006/main">
              <a:ext uri="{FF2B5EF4-FFF2-40B4-BE49-F238E27FC236}">
                <a16:creationId xmlns:a16="http://schemas.microsoft.com/office/drawing/2014/main" id="{14311E19-BFA3-481F-9CD4-E77A0B277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23a1de31327a4a9d"/>
              </a:rPr>
              <a:t>[웹 링크] ARTBOT AI &amp; ROBOT TECHNOLOGY</a:t>
            </a:r>
          </a:p>
        </p:txBody>
      </p:sp>
      <p:sp>
        <p:nvSpPr>
          <p:cNvPr id="7" name="textbox-27">
            <a:extLst xmlns:a="http://schemas.openxmlformats.org/drawingml/2006/main">
              <a:ext uri="{FF2B5EF4-FFF2-40B4-BE49-F238E27FC236}">
                <a16:creationId xmlns:a16="http://schemas.microsoft.com/office/drawing/2014/main" id="{6394ACF3-BB7A-4918-88C9-4483C684A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03</a:t>
            </a:r>
          </a:p>
        </p:txBody>
      </p:sp>
      <p:sp>
        <p:nvSpPr>
          <p:cNvPr id="8" name="textbox-28">
            <a:extLst xmlns:a="http://schemas.openxmlformats.org/drawingml/2006/main">
              <a:ext uri="{FF2B5EF4-FFF2-40B4-BE49-F238E27FC236}">
                <a16:creationId xmlns:a16="http://schemas.microsoft.com/office/drawing/2014/main" id="{C88F9E80-AD31-412C-AE8E-6662E3F69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09650"/>
            <a:ext cx="11201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검사와 반복 작업, 현장 조건부터 함께 살펴봅니다</a:t>
            </a:r>
          </a:p>
        </p:txBody>
      </p:sp>
      <p:pic>
        <p:nvPicPr>
          <p:cNvPr id="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4e197c30d64fc7"/>
          <a:stretch xmlns:a="http://schemas.openxmlformats.org/drawingml/2006/main"/>
        </p:blipFill>
        <p:spPr>
          <a:xfrm xmlns:a="http://schemas.openxmlformats.org/drawingml/2006/main">
            <a:off x="495300" y="2133600"/>
            <a:ext cx="457200" cy="457200"/>
          </a:xfrm>
          <a:prstGeom xmlns:a="http://schemas.openxmlformats.org/drawingml/2006/main" prst="rect">
            <a:avLst/>
          </a:prstGeom>
        </p:spPr>
      </p:pic>
      <p:sp>
        <p:nvSpPr>
          <p:cNvPr id="10" name="textbox-30">
            <a:extLst xmlns:a="http://schemas.openxmlformats.org/drawingml/2006/main">
              <a:ext uri="{FF2B5EF4-FFF2-40B4-BE49-F238E27FC236}">
                <a16:creationId xmlns:a16="http://schemas.microsoft.com/office/drawing/2014/main" id="{68AA5336-966E-42AC-8CED-FD1E664C5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1575" y="2105025"/>
            <a:ext cx="463867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10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210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협동로봇 시스템</a:t>
            </a:r>
          </a:p>
        </p:txBody>
      </p:sp>
      <p:sp>
        <p:nvSpPr>
          <p:cNvPr id="11" name="textbox-31">
            <a:extLst xmlns:a="http://schemas.openxmlformats.org/drawingml/2006/main">
              <a:ext uri="{FF2B5EF4-FFF2-40B4-BE49-F238E27FC236}">
                <a16:creationId xmlns:a16="http://schemas.microsoft.com/office/drawing/2014/main" id="{7E88C8B7-FFB9-4AB0-9FF1-AE9E7DC98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1575" y="2590800"/>
            <a:ext cx="4638675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반복 이송과 적재 작업</a:t>
            </a:r>
          </a:p>
        </p:txBody>
      </p:sp>
      <p:sp>
        <p:nvSpPr>
          <p:cNvPr id="12" name="textbox-32">
            <a:extLst xmlns:a="http://schemas.openxmlformats.org/drawingml/2006/main">
              <a:ext uri="{FF2B5EF4-FFF2-40B4-BE49-F238E27FC236}">
                <a16:creationId xmlns:a16="http://schemas.microsoft.com/office/drawing/2014/main" id="{2C9C8839-E1C3-4C61-B86A-F75A71049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1575" y="3000375"/>
            <a:ext cx="46386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그리퍼·주변장치·기존 설비 연동</a:t>
            </a:r>
          </a:p>
        </p:txBody>
      </p:sp>
      <p:sp>
        <p:nvSpPr>
          <p:cNvPr id="13" name="line-33">
            <a:extLst xmlns:a="http://schemas.openxmlformats.org/drawingml/2006/main">
              <a:ext uri="{FF2B5EF4-FFF2-40B4-BE49-F238E27FC236}">
                <a16:creationId xmlns:a16="http://schemas.microsoft.com/office/drawing/2014/main" id="{A61B80EA-0A20-4BAE-B27B-E23A806FC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581400"/>
            <a:ext cx="5410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13b85d467144e3"/>
          <a:stretch xmlns:a="http://schemas.openxmlformats.org/drawingml/2006/main"/>
        </p:blipFill>
        <p:spPr>
          <a:xfrm xmlns:a="http://schemas.openxmlformats.org/drawingml/2006/main">
            <a:off x="6267450" y="2133600"/>
            <a:ext cx="457200" cy="457200"/>
          </a:xfrm>
          <a:prstGeom xmlns:a="http://schemas.openxmlformats.org/drawingml/2006/main" prst="rect">
            <a:avLst/>
          </a:prstGeom>
        </p:spPr>
      </p:pic>
      <p:sp>
        <p:nvSpPr>
          <p:cNvPr id="15" name="textbox-35">
            <a:extLst xmlns:a="http://schemas.openxmlformats.org/drawingml/2006/main">
              <a:ext uri="{FF2B5EF4-FFF2-40B4-BE49-F238E27FC236}">
                <a16:creationId xmlns:a16="http://schemas.microsoft.com/office/drawing/2014/main" id="{559B6919-4747-46EF-9BFD-177F0832F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3725" y="2105025"/>
            <a:ext cx="463867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10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210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머신비전</a:t>
            </a:r>
          </a:p>
        </p:txBody>
      </p:sp>
      <p:sp>
        <p:nvSpPr>
          <p:cNvPr id="16" name="textbox-36">
            <a:extLst xmlns:a="http://schemas.openxmlformats.org/drawingml/2006/main">
              <a:ext uri="{FF2B5EF4-FFF2-40B4-BE49-F238E27FC236}">
                <a16:creationId xmlns:a16="http://schemas.microsoft.com/office/drawing/2014/main" id="{F8DE305F-431C-4735-A1E2-75C8C8828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3725" y="2590800"/>
            <a:ext cx="4638675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눈으로 확인하던 품질검사</a:t>
            </a:r>
          </a:p>
        </p:txBody>
      </p:sp>
      <p:sp>
        <p:nvSpPr>
          <p:cNvPr id="17" name="textbox-37">
            <a:extLst xmlns:a="http://schemas.openxmlformats.org/drawingml/2006/main">
              <a:ext uri="{FF2B5EF4-FFF2-40B4-BE49-F238E27FC236}">
                <a16:creationId xmlns:a16="http://schemas.microsoft.com/office/drawing/2014/main" id="{5B59C6C3-C3BD-4C13-94FC-0E4704CF9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3725" y="3000375"/>
            <a:ext cx="46386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카메라·조명·렌즈와 검사 조건 설계</a:t>
            </a:r>
          </a:p>
        </p:txBody>
      </p:sp>
      <p:sp>
        <p:nvSpPr>
          <p:cNvPr id="18" name="line-38">
            <a:extLst xmlns:a="http://schemas.openxmlformats.org/drawingml/2006/main">
              <a:ext uri="{FF2B5EF4-FFF2-40B4-BE49-F238E27FC236}">
                <a16:creationId xmlns:a16="http://schemas.microsoft.com/office/drawing/2014/main" id="{50264C05-41C6-4501-84E0-1A041B9E3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581400"/>
            <a:ext cx="5410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pic>
        <p:nvPicPr>
          <p:cNvPr id="5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927f9d7e6647d8"/>
          <a:stretch xmlns:a="http://schemas.openxmlformats.org/drawingml/2006/main"/>
        </p:blipFill>
        <p:spPr>
          <a:xfrm xmlns:a="http://schemas.openxmlformats.org/drawingml/2006/main">
            <a:off x="495300" y="3876675"/>
            <a:ext cx="457200" cy="457200"/>
          </a:xfrm>
          <a:prstGeom xmlns:a="http://schemas.openxmlformats.org/drawingml/2006/main" prst="rect">
            <a:avLst/>
          </a:prstGeom>
        </p:spPr>
      </p:pic>
      <p:sp>
        <p:nvSpPr>
          <p:cNvPr id="20" name="textbox-40">
            <a:extLst xmlns:a="http://schemas.openxmlformats.org/drawingml/2006/main">
              <a:ext uri="{FF2B5EF4-FFF2-40B4-BE49-F238E27FC236}">
                <a16:creationId xmlns:a16="http://schemas.microsoft.com/office/drawing/2014/main" id="{85F72CB9-EF19-4399-845F-F32382224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1575" y="3848100"/>
            <a:ext cx="463867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10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210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인공지능</a:t>
            </a:r>
          </a:p>
        </p:txBody>
      </p:sp>
      <p:sp>
        <p:nvSpPr>
          <p:cNvPr id="21" name="textbox-41">
            <a:extLst xmlns:a="http://schemas.openxmlformats.org/drawingml/2006/main">
              <a:ext uri="{FF2B5EF4-FFF2-40B4-BE49-F238E27FC236}">
                <a16:creationId xmlns:a16="http://schemas.microsoft.com/office/drawing/2014/main" id="{14AED33C-A45B-4943-9853-79A14D707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1575" y="4333875"/>
            <a:ext cx="4638675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비슷한 제품의 구분과 검사 판단</a:t>
            </a:r>
          </a:p>
        </p:txBody>
      </p:sp>
      <p:sp>
        <p:nvSpPr>
          <p:cNvPr id="22" name="textbox-42">
            <a:extLst xmlns:a="http://schemas.openxmlformats.org/drawingml/2006/main">
              <a:ext uri="{FF2B5EF4-FFF2-40B4-BE49-F238E27FC236}">
                <a16:creationId xmlns:a16="http://schemas.microsoft.com/office/drawing/2014/main" id="{AA70E9BB-32C2-48B7-B196-2CEFA788C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1575" y="4743450"/>
            <a:ext cx="46386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실물 데이터 취득과 검사·분류 모델</a:t>
            </a:r>
          </a:p>
        </p:txBody>
      </p:sp>
      <p:sp>
        <p:nvSpPr>
          <p:cNvPr id="23" name="line-43">
            <a:extLst xmlns:a="http://schemas.openxmlformats.org/drawingml/2006/main">
              <a:ext uri="{FF2B5EF4-FFF2-40B4-BE49-F238E27FC236}">
                <a16:creationId xmlns:a16="http://schemas.microsoft.com/office/drawing/2014/main" id="{6E2F83F5-7E40-4D47-A01A-BE1ECF0FC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324475"/>
            <a:ext cx="5410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pic>
        <p:nvPicPr>
          <p:cNvPr id="5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7311a7944f48bf"/>
          <a:stretch xmlns:a="http://schemas.openxmlformats.org/drawingml/2006/main"/>
        </p:blipFill>
        <p:spPr>
          <a:xfrm xmlns:a="http://schemas.openxmlformats.org/drawingml/2006/main">
            <a:off x="6267450" y="3876675"/>
            <a:ext cx="457200" cy="457200"/>
          </a:xfrm>
          <a:prstGeom xmlns:a="http://schemas.openxmlformats.org/drawingml/2006/main" prst="rect">
            <a:avLst/>
          </a:prstGeom>
        </p:spPr>
      </p:pic>
      <p:sp>
        <p:nvSpPr>
          <p:cNvPr id="25" name="textbox-45">
            <a:extLst xmlns:a="http://schemas.openxmlformats.org/drawingml/2006/main">
              <a:ext uri="{FF2B5EF4-FFF2-40B4-BE49-F238E27FC236}">
                <a16:creationId xmlns:a16="http://schemas.microsoft.com/office/drawing/2014/main" id="{BA5463C2-9225-4F99-AC7C-69011F44F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3725" y="3848100"/>
            <a:ext cx="4638675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10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210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정부지원사업</a:t>
            </a:r>
          </a:p>
        </p:txBody>
      </p:sp>
      <p:sp>
        <p:nvSpPr>
          <p:cNvPr id="26" name="textbox-46">
            <a:extLst xmlns:a="http://schemas.openxmlformats.org/drawingml/2006/main">
              <a:ext uri="{FF2B5EF4-FFF2-40B4-BE49-F238E27FC236}">
                <a16:creationId xmlns:a16="http://schemas.microsoft.com/office/drawing/2014/main" id="{603D02F4-B3B3-48AF-BCD7-7B6871A44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3725" y="4333875"/>
            <a:ext cx="4638675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자동화 도입과 기술개발 준비</a:t>
            </a:r>
          </a:p>
        </p:txBody>
      </p:sp>
      <p:sp>
        <p:nvSpPr>
          <p:cNvPr id="27" name="textbox-47">
            <a:extLst xmlns:a="http://schemas.openxmlformats.org/drawingml/2006/main">
              <a:ext uri="{FF2B5EF4-FFF2-40B4-BE49-F238E27FC236}">
                <a16:creationId xmlns:a16="http://schemas.microsoft.com/office/drawing/2014/main" id="{87B40959-0E60-47CB-AE54-8B1E8DAD0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3725" y="4743450"/>
            <a:ext cx="463867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사업 범위 검토와 설계·현장 구축</a:t>
            </a:r>
          </a:p>
        </p:txBody>
      </p:sp>
      <p:sp>
        <p:nvSpPr>
          <p:cNvPr id="28" name="line-48">
            <a:extLst xmlns:a="http://schemas.openxmlformats.org/drawingml/2006/main">
              <a:ext uri="{FF2B5EF4-FFF2-40B4-BE49-F238E27FC236}">
                <a16:creationId xmlns:a16="http://schemas.microsoft.com/office/drawing/2014/main" id="{E25DFA4C-1BE9-4311-B8B5-2FF0A6BE4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5324475"/>
            <a:ext cx="5410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</p:spTree>
    <p:extLst>
      <p:ext uri="{BB962C8B-B14F-4D97-AF65-F5344CB8AC3E}">
        <p14:creationId xmlns:p14="http://schemas.microsoft.com/office/powerpoint/2010/main" val="129803491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rect-49">
            <a:extLst xmlns:a="http://schemas.openxmlformats.org/drawingml/2006/main">
              <a:ext uri="{FF2B5EF4-FFF2-40B4-BE49-F238E27FC236}">
                <a16:creationId xmlns:a16="http://schemas.microsoft.com/office/drawing/2014/main" id="{7AFA1C2D-CA7A-4361-8FDC-DB938C911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rect-50">
            <a:extLst xmlns:a="http://schemas.openxmlformats.org/drawingml/2006/main">
              <a:ext uri="{FF2B5EF4-FFF2-40B4-BE49-F238E27FC236}">
                <a16:creationId xmlns:a16="http://schemas.microsoft.com/office/drawing/2014/main" id="{7609F4AF-A921-4EED-AAFE-53CB9B366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textbox-51">
            <a:extLst xmlns:a="http://schemas.openxmlformats.org/drawingml/2006/main">
              <a:ext uri="{FF2B5EF4-FFF2-40B4-BE49-F238E27FC236}">
                <a16:creationId xmlns:a16="http://schemas.microsoft.com/office/drawing/2014/main" id="{E5C4C413-89EA-4E4F-93BD-7F4B0C7BE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로봇·비전·AI의 공정 연동</a:t>
            </a:r>
          </a:p>
        </p:txBody>
      </p:sp>
      <p:pic>
        <p:nvPicPr>
          <p:cNvPr id="1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d89380582d4076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line-53">
            <a:extLst xmlns:a="http://schemas.openxmlformats.org/drawingml/2006/main">
              <a:ext uri="{FF2B5EF4-FFF2-40B4-BE49-F238E27FC236}">
                <a16:creationId xmlns:a16="http://schemas.microsoft.com/office/drawing/2014/main" id="{D545C43C-8C77-4827-A2D4-4D02F3A66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6" name="textbox-54">
            <a:extLst xmlns:a="http://schemas.openxmlformats.org/drawingml/2006/main">
              <a:ext uri="{FF2B5EF4-FFF2-40B4-BE49-F238E27FC236}">
                <a16:creationId xmlns:a16="http://schemas.microsoft.com/office/drawing/2014/main" id="{25A1A24E-8C94-4BCE-A135-9E2E8C89C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54fdbbd9a3e04fa8"/>
              </a:rPr>
              <a:t>[웹 링크] ARTBOT AI &amp; ROBOT TECHNOLOGY</a:t>
            </a:r>
          </a:p>
        </p:txBody>
      </p:sp>
      <p:sp>
        <p:nvSpPr>
          <p:cNvPr id="7" name="textbox-55">
            <a:extLst xmlns:a="http://schemas.openxmlformats.org/drawingml/2006/main">
              <a:ext uri="{FF2B5EF4-FFF2-40B4-BE49-F238E27FC236}">
                <a16:creationId xmlns:a16="http://schemas.microsoft.com/office/drawing/2014/main" id="{EA8ADDD1-0F1C-4807-AAEF-A40350467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04</a:t>
            </a:r>
          </a:p>
        </p:txBody>
      </p:sp>
      <p:sp>
        <p:nvSpPr>
          <p:cNvPr id="8" name="textbox-56">
            <a:extLst xmlns:a="http://schemas.openxmlformats.org/drawingml/2006/main">
              <a:ext uri="{FF2B5EF4-FFF2-40B4-BE49-F238E27FC236}">
                <a16:creationId xmlns:a16="http://schemas.microsoft.com/office/drawing/2014/main" id="{FC518316-63D6-4156-A7F4-1578C0323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09650"/>
            <a:ext cx="11201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촬영과 판단을 실제 설비의 동작으로 연결합니다</a:t>
            </a:r>
          </a:p>
        </p:txBody>
      </p:sp>
      <p:pic>
        <p:nvPicPr>
          <p:cNvPr id="1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474f3385074c42"/>
          <a:stretch xmlns:a="http://schemas.openxmlformats.org/drawingml/2006/main"/>
        </p:blipFill>
        <p:spPr>
          <a:xfrm xmlns:a="http://schemas.openxmlformats.org/drawingml/2006/main">
            <a:off x="1543050" y="2238375"/>
            <a:ext cx="533400" cy="533400"/>
          </a:xfrm>
          <a:prstGeom xmlns:a="http://schemas.openxmlformats.org/drawingml/2006/main" prst="rect">
            <a:avLst/>
          </a:prstGeom>
        </p:spPr>
      </p:pic>
      <p:sp>
        <p:nvSpPr>
          <p:cNvPr id="10" name="textbox-58">
            <a:extLst xmlns:a="http://schemas.openxmlformats.org/drawingml/2006/main">
              <a:ext uri="{FF2B5EF4-FFF2-40B4-BE49-F238E27FC236}">
                <a16:creationId xmlns:a16="http://schemas.microsoft.com/office/drawing/2014/main" id="{50BC0E58-F617-4F09-BD8A-D64C24BAC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019425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21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1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제품 공급</a:t>
            </a:r>
          </a:p>
        </p:txBody>
      </p:sp>
      <p:sp>
        <p:nvSpPr>
          <p:cNvPr id="11" name="textbox-59">
            <a:extLst xmlns:a="http://schemas.openxmlformats.org/drawingml/2006/main">
              <a:ext uri="{FF2B5EF4-FFF2-40B4-BE49-F238E27FC236}">
                <a16:creationId xmlns:a16="http://schemas.microsoft.com/office/drawing/2014/main" id="{8092B868-0146-464B-BBEA-E511D29E7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505200"/>
            <a:ext cx="2628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트레이·컨베이어</a:t>
            </a:r>
          </a:p>
        </p:txBody>
      </p:sp>
      <p:sp>
        <p:nvSpPr>
          <p:cNvPr id="12" name="rect-60">
            <a:extLst xmlns:a="http://schemas.openxmlformats.org/drawingml/2006/main">
              <a:ext uri="{FF2B5EF4-FFF2-40B4-BE49-F238E27FC236}">
                <a16:creationId xmlns:a16="http://schemas.microsoft.com/office/drawing/2014/main" id="{E45D92FC-BC28-4688-B5F7-3E2658F85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238375"/>
            <a:ext cx="23431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</p:sp>
      <p:pic>
        <p:nvPicPr>
          <p:cNvPr id="14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1ca3f54bbc4d1c"/>
          <a:stretch xmlns:a="http://schemas.openxmlformats.org/drawingml/2006/main"/>
        </p:blipFill>
        <p:spPr>
          <a:xfrm xmlns:a="http://schemas.openxmlformats.org/drawingml/2006/main">
            <a:off x="4400550" y="2238375"/>
            <a:ext cx="533400" cy="533400"/>
          </a:xfrm>
          <a:prstGeom xmlns:a="http://schemas.openxmlformats.org/drawingml/2006/main" prst="rect">
            <a:avLst/>
          </a:prstGeom>
        </p:spPr>
      </p:pic>
      <p:sp>
        <p:nvSpPr>
          <p:cNvPr id="14" name="textbox-62">
            <a:extLst xmlns:a="http://schemas.openxmlformats.org/drawingml/2006/main">
              <a:ext uri="{FF2B5EF4-FFF2-40B4-BE49-F238E27FC236}">
                <a16:creationId xmlns:a16="http://schemas.microsoft.com/office/drawing/2014/main" id="{089660AC-4444-4F47-9869-9CCE68438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3019425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21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1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영상 취득</a:t>
            </a:r>
          </a:p>
        </p:txBody>
      </p:sp>
      <p:sp>
        <p:nvSpPr>
          <p:cNvPr id="15" name="textbox-63">
            <a:extLst xmlns:a="http://schemas.openxmlformats.org/drawingml/2006/main">
              <a:ext uri="{FF2B5EF4-FFF2-40B4-BE49-F238E27FC236}">
                <a16:creationId xmlns:a16="http://schemas.microsoft.com/office/drawing/2014/main" id="{0A691631-E86E-4D5B-BD9F-CB909C7EB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3505200"/>
            <a:ext cx="2628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조명·렌즈·카메라</a:t>
            </a:r>
          </a:p>
        </p:txBody>
      </p:sp>
      <p:sp>
        <p:nvSpPr>
          <p:cNvPr id="16" name="rect-64">
            <a:extLst xmlns:a="http://schemas.openxmlformats.org/drawingml/2006/main">
              <a:ext uri="{FF2B5EF4-FFF2-40B4-BE49-F238E27FC236}">
                <a16:creationId xmlns:a16="http://schemas.microsoft.com/office/drawing/2014/main" id="{5E83C6F3-5AEA-4D1A-B898-8F1F77AFB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2238375"/>
            <a:ext cx="23431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</p:sp>
      <p:pic>
        <p:nvPicPr>
          <p:cNvPr id="15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83b22a99eb4a5a"/>
          <a:stretch xmlns:a="http://schemas.openxmlformats.org/drawingml/2006/main"/>
        </p:blipFill>
        <p:spPr>
          <a:xfrm xmlns:a="http://schemas.openxmlformats.org/drawingml/2006/main">
            <a:off x="7258050" y="2238375"/>
            <a:ext cx="533400" cy="533400"/>
          </a:xfrm>
          <a:prstGeom xmlns:a="http://schemas.openxmlformats.org/drawingml/2006/main" prst="rect">
            <a:avLst/>
          </a:prstGeom>
        </p:spPr>
      </p:pic>
      <p:sp>
        <p:nvSpPr>
          <p:cNvPr id="18" name="textbox-66">
            <a:extLst xmlns:a="http://schemas.openxmlformats.org/drawingml/2006/main">
              <a:ext uri="{FF2B5EF4-FFF2-40B4-BE49-F238E27FC236}">
                <a16:creationId xmlns:a16="http://schemas.microsoft.com/office/drawing/2014/main" id="{A5991D7F-EC41-4E85-A33E-495FE9E60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019425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21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1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검사·분류</a:t>
            </a:r>
          </a:p>
        </p:txBody>
      </p:sp>
      <p:sp>
        <p:nvSpPr>
          <p:cNvPr id="19" name="textbox-67">
            <a:extLst xmlns:a="http://schemas.openxmlformats.org/drawingml/2006/main">
              <a:ext uri="{FF2B5EF4-FFF2-40B4-BE49-F238E27FC236}">
                <a16:creationId xmlns:a16="http://schemas.microsoft.com/office/drawing/2014/main" id="{5172F4C1-6138-46D9-8DE3-69C6F6BC3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505200"/>
            <a:ext cx="2628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룰 또는 AI 모델</a:t>
            </a:r>
          </a:p>
        </p:txBody>
      </p:sp>
      <p:sp>
        <p:nvSpPr>
          <p:cNvPr id="20" name="rect-68">
            <a:extLst xmlns:a="http://schemas.openxmlformats.org/drawingml/2006/main">
              <a:ext uri="{FF2B5EF4-FFF2-40B4-BE49-F238E27FC236}">
                <a16:creationId xmlns:a16="http://schemas.microsoft.com/office/drawing/2014/main" id="{918B1857-F98E-42C1-9907-44E7E33E6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2238375"/>
            <a:ext cx="23431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</p:sp>
      <p:pic>
        <p:nvPicPr>
          <p:cNvPr id="15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9e0ed54bb748e2"/>
          <a:stretch xmlns:a="http://schemas.openxmlformats.org/drawingml/2006/main"/>
        </p:blipFill>
        <p:spPr>
          <a:xfrm xmlns:a="http://schemas.openxmlformats.org/drawingml/2006/main">
            <a:off x="10115550" y="2238375"/>
            <a:ext cx="533400" cy="533400"/>
          </a:xfrm>
          <a:prstGeom xmlns:a="http://schemas.openxmlformats.org/drawingml/2006/main" prst="rect">
            <a:avLst/>
          </a:prstGeom>
        </p:spPr>
      </p:pic>
      <p:sp>
        <p:nvSpPr>
          <p:cNvPr id="22" name="textbox-70">
            <a:extLst xmlns:a="http://schemas.openxmlformats.org/drawingml/2006/main">
              <a:ext uri="{FF2B5EF4-FFF2-40B4-BE49-F238E27FC236}">
                <a16:creationId xmlns:a16="http://schemas.microsoft.com/office/drawing/2014/main" id="{93DB0747-44C9-465E-B97E-D3CC7C127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019425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21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1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이송·분리</a:t>
            </a:r>
          </a:p>
        </p:txBody>
      </p:sp>
      <p:sp>
        <p:nvSpPr>
          <p:cNvPr id="23" name="textbox-71">
            <a:extLst xmlns:a="http://schemas.openxmlformats.org/drawingml/2006/main">
              <a:ext uri="{FF2B5EF4-FFF2-40B4-BE49-F238E27FC236}">
                <a16:creationId xmlns:a16="http://schemas.microsoft.com/office/drawing/2014/main" id="{CFD2E019-12FE-49AB-A802-F519CAA62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505200"/>
            <a:ext cx="26289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로봇·주변장치</a:t>
            </a:r>
          </a:p>
        </p:txBody>
      </p:sp>
      <p:sp>
        <p:nvSpPr>
          <p:cNvPr id="24" name="rect-72">
            <a:extLst xmlns:a="http://schemas.openxmlformats.org/drawingml/2006/main">
              <a:ext uri="{FF2B5EF4-FFF2-40B4-BE49-F238E27FC236}">
                <a16:creationId xmlns:a16="http://schemas.microsoft.com/office/drawing/2014/main" id="{356A5EEE-8BA2-4081-8A1B-7537AC811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10675" y="2238375"/>
            <a:ext cx="23431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</p:sp>
      <p:cxnSp>
        <p:nvCxnSpPr>
          <p:cNvPr id="161" name=""/>
          <p:cNvCxnSpPr>
            <a:stCxn xmlns:a="http://schemas.openxmlformats.org/drawingml/2006/main" id="12" idx="3"/>
            <a:endCxn xmlns:a="http://schemas.openxmlformats.org/drawingml/2006/main" id="16" idx="1"/>
          </p:cNvCxnSpPr>
          <p:nvPr/>
        </p:nvCxnSpPr>
        <p:spPr>
          <a:xfrm xmlns:a="http://schemas.openxmlformats.org/drawingml/2006/main">
            <a:off x="2981325" y="3000375"/>
            <a:ext cx="51435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cxnSp>
        <p:nvCxnSpPr>
          <p:cNvPr id="162" name=""/>
          <p:cNvCxnSpPr>
            <a:stCxn xmlns:a="http://schemas.openxmlformats.org/drawingml/2006/main" id="16" idx="3"/>
            <a:endCxn xmlns:a="http://schemas.openxmlformats.org/drawingml/2006/main" id="20" idx="1"/>
          </p:cNvCxnSpPr>
          <p:nvPr/>
        </p:nvCxnSpPr>
        <p:spPr>
          <a:xfrm xmlns:a="http://schemas.openxmlformats.org/drawingml/2006/main">
            <a:off x="5838825" y="3000375"/>
            <a:ext cx="51435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cxnSp>
        <p:nvCxnSpPr>
          <p:cNvPr id="163" name=""/>
          <p:cNvCxnSpPr>
            <a:stCxn xmlns:a="http://schemas.openxmlformats.org/drawingml/2006/main" id="20" idx="3"/>
            <a:endCxn xmlns:a="http://schemas.openxmlformats.org/drawingml/2006/main" id="24" idx="1"/>
          </p:cNvCxnSpPr>
          <p:nvPr/>
        </p:nvCxnSpPr>
        <p:spPr>
          <a:xfrm xmlns:a="http://schemas.openxmlformats.org/drawingml/2006/main">
            <a:off x="8696325" y="3000375"/>
            <a:ext cx="51435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sp>
        <p:nvSpPr>
          <p:cNvPr id="28" name="rect-73">
            <a:extLst xmlns:a="http://schemas.openxmlformats.org/drawingml/2006/main">
              <a:ext uri="{FF2B5EF4-FFF2-40B4-BE49-F238E27FC236}">
                <a16:creationId xmlns:a16="http://schemas.microsoft.com/office/drawing/2014/main" id="{8AA4E40A-EEC5-4BCF-BA75-019176AEA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257675"/>
            <a:ext cx="11201400" cy="10382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pic>
        <p:nvPicPr>
          <p:cNvPr id="16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101fedf5154bd0"/>
          <a:stretch xmlns:a="http://schemas.openxmlformats.org/drawingml/2006/main"/>
        </p:blipFill>
        <p:spPr>
          <a:xfrm xmlns:a="http://schemas.openxmlformats.org/drawingml/2006/main">
            <a:off x="790575" y="4572000"/>
            <a:ext cx="352425" cy="352425"/>
          </a:xfrm>
          <a:prstGeom xmlns:a="http://schemas.openxmlformats.org/drawingml/2006/main" prst="rect">
            <a:avLst/>
          </a:prstGeom>
        </p:spPr>
      </p:pic>
      <p:sp>
        <p:nvSpPr>
          <p:cNvPr id="30" name="textbox-75">
            <a:extLst xmlns:a="http://schemas.openxmlformats.org/drawingml/2006/main">
              <a:ext uri="{FF2B5EF4-FFF2-40B4-BE49-F238E27FC236}">
                <a16:creationId xmlns:a16="http://schemas.microsoft.com/office/drawing/2014/main" id="{11C7BA19-57DF-4D96-B6CA-AD529D0B9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438650"/>
            <a:ext cx="4000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0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0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설비 제어와 신호 연동</a:t>
            </a:r>
          </a:p>
        </p:txBody>
      </p:sp>
      <p:sp>
        <p:nvSpPr>
          <p:cNvPr id="31" name="textbox-76">
            <a:extLst xmlns:a="http://schemas.openxmlformats.org/drawingml/2006/main">
              <a:ext uri="{FF2B5EF4-FFF2-40B4-BE49-F238E27FC236}">
                <a16:creationId xmlns:a16="http://schemas.microsoft.com/office/drawing/2014/main" id="{B17567BA-24D6-469A-A8E1-4B6A5656F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895850"/>
            <a:ext cx="952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7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7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촬영 시점, 판정 결과, 배출 동작을 공정 순서에 맞춰 연결</a:t>
            </a:r>
          </a:p>
        </p:txBody>
      </p:sp>
      <p:sp>
        <p:nvSpPr>
          <p:cNvPr id="32" name="rect-77">
            <a:extLst xmlns:a="http://schemas.openxmlformats.org/drawingml/2006/main">
              <a:ext uri="{FF2B5EF4-FFF2-40B4-BE49-F238E27FC236}">
                <a16:creationId xmlns:a16="http://schemas.microsoft.com/office/drawing/2014/main" id="{612E81F3-F562-4AC2-A128-7646927F5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76900"/>
            <a:ext cx="112014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pic>
        <p:nvPicPr>
          <p:cNvPr id="16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ae510f029d4ef1"/>
          <a:stretch xmlns:a="http://schemas.openxmlformats.org/drawingml/2006/main"/>
        </p:blipFill>
        <p:spPr>
          <a:xfrm xmlns:a="http://schemas.openxmlformats.org/drawingml/2006/main">
            <a:off x="685800" y="5838825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34" name="textbox-79">
            <a:extLst xmlns:a="http://schemas.openxmlformats.org/drawingml/2006/main">
              <a:ext uri="{FF2B5EF4-FFF2-40B4-BE49-F238E27FC236}">
                <a16:creationId xmlns:a16="http://schemas.microsoft.com/office/drawing/2014/main" id="{A8BC8121-0BFE-4EE8-8649-E77818ACD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819775"/>
            <a:ext cx="103536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제품·공정별로 필요한 자동화 범위를 설계합니다</a:t>
            </a:r>
          </a:p>
        </p:txBody>
      </p:sp>
    </p:spTree>
    <p:extLst>
      <p:ext uri="{BB962C8B-B14F-4D97-AF65-F5344CB8AC3E}">
        <p14:creationId xmlns:p14="http://schemas.microsoft.com/office/powerpoint/2010/main" val="45409742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rect-80">
            <a:extLst xmlns:a="http://schemas.openxmlformats.org/drawingml/2006/main">
              <a:ext uri="{FF2B5EF4-FFF2-40B4-BE49-F238E27FC236}">
                <a16:creationId xmlns:a16="http://schemas.microsoft.com/office/drawing/2014/main" id="{594AF11C-9AF3-4CDB-B08E-B5157960B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rect-81">
            <a:extLst xmlns:a="http://schemas.openxmlformats.org/drawingml/2006/main">
              <a:ext uri="{FF2B5EF4-FFF2-40B4-BE49-F238E27FC236}">
                <a16:creationId xmlns:a16="http://schemas.microsoft.com/office/drawing/2014/main" id="{B17496BB-9450-4465-8AF9-B4C087094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textbox-82">
            <a:extLst xmlns:a="http://schemas.openxmlformats.org/drawingml/2006/main">
              <a:ext uri="{FF2B5EF4-FFF2-40B4-BE49-F238E27FC236}">
                <a16:creationId xmlns:a16="http://schemas.microsoft.com/office/drawing/2014/main" id="{E90B5F81-0506-4CCB-BA10-29DE441A6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머신비전 광학설계</a:t>
            </a:r>
          </a:p>
        </p:txBody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3fa7ec8d9f4a1c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line-84">
            <a:extLst xmlns:a="http://schemas.openxmlformats.org/drawingml/2006/main">
              <a:ext uri="{FF2B5EF4-FFF2-40B4-BE49-F238E27FC236}">
                <a16:creationId xmlns:a16="http://schemas.microsoft.com/office/drawing/2014/main" id="{C5CE38CF-B92E-4EF6-95D7-8348074BE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6" name="textbox-85">
            <a:extLst xmlns:a="http://schemas.openxmlformats.org/drawingml/2006/main">
              <a:ext uri="{FF2B5EF4-FFF2-40B4-BE49-F238E27FC236}">
                <a16:creationId xmlns:a16="http://schemas.microsoft.com/office/drawing/2014/main" id="{8E362D73-31B5-4897-92CC-A7532177E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7ee0811da5c04449"/>
              </a:rPr>
              <a:t>[웹 링크] ARTBOT AI &amp; ROBOT TECHNOLOGY</a:t>
            </a:r>
          </a:p>
        </p:txBody>
      </p:sp>
      <p:sp>
        <p:nvSpPr>
          <p:cNvPr id="7" name="textbox-86">
            <a:extLst xmlns:a="http://schemas.openxmlformats.org/drawingml/2006/main">
              <a:ext uri="{FF2B5EF4-FFF2-40B4-BE49-F238E27FC236}">
                <a16:creationId xmlns:a16="http://schemas.microsoft.com/office/drawing/2014/main" id="{2EED94BC-2389-4D54-AB02-3AD866F63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05</a:t>
            </a:r>
          </a:p>
        </p:txBody>
      </p:sp>
      <p:sp>
        <p:nvSpPr>
          <p:cNvPr id="8" name="textbox-87">
            <a:extLst xmlns:a="http://schemas.openxmlformats.org/drawingml/2006/main">
              <a:ext uri="{FF2B5EF4-FFF2-40B4-BE49-F238E27FC236}">
                <a16:creationId xmlns:a16="http://schemas.microsoft.com/office/drawing/2014/main" id="{5A2C7D46-A7C1-46E8-85EF-1AB5F21CF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09650"/>
            <a:ext cx="11201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판단할 수 있는 영상은 촬영 조건에서 시작합니다</a:t>
            </a:r>
          </a:p>
        </p:txBody>
      </p:sp>
      <p:pic>
        <p:nvPicPr>
          <p:cNvPr id="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47b46a7cc244bf"/>
          <a:stretch xmlns:a="http://schemas.openxmlformats.org/drawingml/2006/main"/>
        </p:blipFill>
        <p:spPr>
          <a:xfrm xmlns:a="http://schemas.openxmlformats.org/drawingml/2006/main">
            <a:off x="863228" y="2009775"/>
            <a:ext cx="2864593" cy="2095500"/>
          </a:xfrm>
          <a:prstGeom xmlns:a="http://schemas.openxmlformats.org/drawingml/2006/main" prst="rect">
            <a:avLst/>
          </a:prstGeom>
        </p:spPr>
      </p:pic>
      <p:sp>
        <p:nvSpPr>
          <p:cNvPr id="10" name="rect-89">
            <a:extLst xmlns:a="http://schemas.openxmlformats.org/drawingml/2006/main">
              <a:ext uri="{FF2B5EF4-FFF2-40B4-BE49-F238E27FC236}">
                <a16:creationId xmlns:a16="http://schemas.microsoft.com/office/drawing/2014/main" id="{D9353E39-4C12-4889-9713-C321BC3AB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105275"/>
            <a:ext cx="36004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1" name="textbox-90">
            <a:extLst xmlns:a="http://schemas.openxmlformats.org/drawingml/2006/main">
              <a:ext uri="{FF2B5EF4-FFF2-40B4-BE49-F238E27FC236}">
                <a16:creationId xmlns:a16="http://schemas.microsoft.com/office/drawing/2014/main" id="{E829FB12-63C0-4532-8E15-8F210C1B7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143375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금속 표면 촬영 테스트</a:t>
            </a:r>
          </a:p>
        </p:txBody>
      </p:sp>
      <p:pic>
        <p:nvPicPr>
          <p:cNvPr id="4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2db211b92d4a55"/>
          <a:stretch xmlns:a="http://schemas.openxmlformats.org/drawingml/2006/main"/>
        </p:blipFill>
        <p:spPr>
          <a:xfrm xmlns:a="http://schemas.openxmlformats.org/drawingml/2006/main">
            <a:off x="4692278" y="2009775"/>
            <a:ext cx="2864593" cy="2095500"/>
          </a:xfrm>
          <a:prstGeom xmlns:a="http://schemas.openxmlformats.org/drawingml/2006/main" prst="rect">
            <a:avLst/>
          </a:prstGeom>
        </p:spPr>
      </p:pic>
      <p:sp>
        <p:nvSpPr>
          <p:cNvPr id="13" name="rect-92">
            <a:extLst xmlns:a="http://schemas.openxmlformats.org/drawingml/2006/main">
              <a:ext uri="{FF2B5EF4-FFF2-40B4-BE49-F238E27FC236}">
                <a16:creationId xmlns:a16="http://schemas.microsoft.com/office/drawing/2014/main" id="{F458AB5E-A04E-4777-9140-1905A3091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105275"/>
            <a:ext cx="36004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4" name="textbox-93">
            <a:extLst xmlns:a="http://schemas.openxmlformats.org/drawingml/2006/main">
              <a:ext uri="{FF2B5EF4-FFF2-40B4-BE49-F238E27FC236}">
                <a16:creationId xmlns:a16="http://schemas.microsoft.com/office/drawing/2014/main" id="{BEEF3657-751E-4F04-9025-46376F6EC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4143375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광학 조건 검토 이미지</a:t>
            </a:r>
          </a:p>
        </p:txBody>
      </p:sp>
      <p:pic>
        <p:nvPicPr>
          <p:cNvPr id="4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74f44840214b56"/>
          <a:stretch xmlns:a="http://schemas.openxmlformats.org/drawingml/2006/main"/>
        </p:blipFill>
        <p:spPr>
          <a:xfrm xmlns:a="http://schemas.openxmlformats.org/drawingml/2006/main">
            <a:off x="8305800" y="2047875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16" name="textbox-95">
            <a:extLst xmlns:a="http://schemas.openxmlformats.org/drawingml/2006/main">
              <a:ext uri="{FF2B5EF4-FFF2-40B4-BE49-F238E27FC236}">
                <a16:creationId xmlns:a16="http://schemas.microsoft.com/office/drawing/2014/main" id="{B78C8E62-E290-47C9-A738-DBA0211E3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038350"/>
            <a:ext cx="2895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조명</a:t>
            </a:r>
          </a:p>
        </p:txBody>
      </p:sp>
      <p:sp>
        <p:nvSpPr>
          <p:cNvPr id="17" name="textbox-96">
            <a:extLst xmlns:a="http://schemas.openxmlformats.org/drawingml/2006/main">
              <a:ext uri="{FF2B5EF4-FFF2-40B4-BE49-F238E27FC236}">
                <a16:creationId xmlns:a16="http://schemas.microsoft.com/office/drawing/2014/main" id="{8154B096-9C3C-48A8-BE2D-F624FF1C9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466975"/>
            <a:ext cx="28956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반사와 검사 부위의 대비</a:t>
            </a:r>
          </a:p>
        </p:txBody>
      </p:sp>
      <p:pic>
        <p:nvPicPr>
          <p:cNvPr id="5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b6dc483b42f4c11"/>
          <a:stretch xmlns:a="http://schemas.openxmlformats.org/drawingml/2006/main"/>
        </p:blipFill>
        <p:spPr>
          <a:xfrm xmlns:a="http://schemas.openxmlformats.org/drawingml/2006/main">
            <a:off x="8305800" y="3352800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19" name="textbox-98">
            <a:extLst xmlns:a="http://schemas.openxmlformats.org/drawingml/2006/main">
              <a:ext uri="{FF2B5EF4-FFF2-40B4-BE49-F238E27FC236}">
                <a16:creationId xmlns:a16="http://schemas.microsoft.com/office/drawing/2014/main" id="{38890804-97C0-41CD-AAF6-D5D774D3C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343275"/>
            <a:ext cx="2895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렌즈·거리</a:t>
            </a:r>
          </a:p>
        </p:txBody>
      </p:sp>
      <p:sp>
        <p:nvSpPr>
          <p:cNvPr id="20" name="textbox-99">
            <a:extLst xmlns:a="http://schemas.openxmlformats.org/drawingml/2006/main">
              <a:ext uri="{FF2B5EF4-FFF2-40B4-BE49-F238E27FC236}">
                <a16:creationId xmlns:a16="http://schemas.microsoft.com/office/drawing/2014/main" id="{3EE3E45B-E6E9-4ED7-A522-89140D539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771900"/>
            <a:ext cx="28956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시야와 초점, 작업거리</a:t>
            </a:r>
          </a:p>
        </p:txBody>
      </p:sp>
      <p:pic>
        <p:nvPicPr>
          <p:cNvPr id="5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071caf03ff4f7c"/>
          <a:stretch xmlns:a="http://schemas.openxmlformats.org/drawingml/2006/main"/>
        </p:blipFill>
        <p:spPr>
          <a:xfrm xmlns:a="http://schemas.openxmlformats.org/drawingml/2006/main">
            <a:off x="8305800" y="4657725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22" name="textbox-101">
            <a:extLst xmlns:a="http://schemas.openxmlformats.org/drawingml/2006/main">
              <a:ext uri="{FF2B5EF4-FFF2-40B4-BE49-F238E27FC236}">
                <a16:creationId xmlns:a16="http://schemas.microsoft.com/office/drawing/2014/main" id="{0A6CEC23-9223-4FCB-9454-D22F8C49D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648200"/>
            <a:ext cx="2895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검사 기준</a:t>
            </a:r>
          </a:p>
        </p:txBody>
      </p:sp>
      <p:sp>
        <p:nvSpPr>
          <p:cNvPr id="23" name="textbox-102">
            <a:extLst xmlns:a="http://schemas.openxmlformats.org/drawingml/2006/main">
              <a:ext uri="{FF2B5EF4-FFF2-40B4-BE49-F238E27FC236}">
                <a16:creationId xmlns:a16="http://schemas.microsoft.com/office/drawing/2014/main" id="{2F514BB5-AD84-4FA1-8493-0EA86437B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5076825"/>
            <a:ext cx="28956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확인할 부위와 판정 조건</a:t>
            </a:r>
          </a:p>
        </p:txBody>
      </p:sp>
      <p:sp>
        <p:nvSpPr>
          <p:cNvPr id="24" name="textbox-103">
            <a:extLst xmlns:a="http://schemas.openxmlformats.org/drawingml/2006/main">
              <a:ext uri="{FF2B5EF4-FFF2-40B4-BE49-F238E27FC236}">
                <a16:creationId xmlns:a16="http://schemas.microsoft.com/office/drawing/2014/main" id="{5B93906A-0345-49B9-B691-3DB6008ED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629150"/>
            <a:ext cx="74104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8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같은 금속이라도 반사와 형상에 따라</a:t>
            </a:r>
          </a:p>
          <a:p xmlns:a="http://schemas.openxmlformats.org/drawingml/2006/main">
            <a:pPr algn="l">
              <a:lnSpc>
                <a:spcPct val="106000"/>
              </a:lnSpc>
              <a:buNone/>
              <a:defRPr sz="18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8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조명·촬영 방향을 다르게 검토합니다.</a:t>
            </a:r>
          </a:p>
        </p:txBody>
      </p:sp>
      <p:pic>
        <p:nvPicPr>
          <p:cNvPr id="5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4424e15ad14ad9"/>
          <a:stretch xmlns:a="http://schemas.openxmlformats.org/drawingml/2006/main"/>
        </p:blipFill>
        <p:spPr>
          <a:xfrm xmlns:a="http://schemas.openxmlformats.org/drawingml/2006/main">
            <a:off x="495300" y="5943600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26" name="textbox-105">
            <a:extLst xmlns:a="http://schemas.openxmlformats.org/drawingml/2006/main">
              <a:ext uri="{FF2B5EF4-FFF2-40B4-BE49-F238E27FC236}">
                <a16:creationId xmlns:a16="http://schemas.microsoft.com/office/drawing/2014/main" id="{F5D78C6F-5299-4F30-A4CD-3443B534F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5924550"/>
            <a:ext cx="68294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cc9f5793101d4ad5"/>
              </a:rPr>
              <a:t>[자료 링크] 머신비전 광학설계 스튜디오</a:t>
            </a:r>
          </a:p>
        </p:txBody>
      </p:sp>
    </p:spTree>
    <p:extLst>
      <p:ext uri="{BB962C8B-B14F-4D97-AF65-F5344CB8AC3E}">
        <p14:creationId xmlns:p14="http://schemas.microsoft.com/office/powerpoint/2010/main" val="212220167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rect-106">
            <a:extLst xmlns:a="http://schemas.openxmlformats.org/drawingml/2006/main">
              <a:ext uri="{FF2B5EF4-FFF2-40B4-BE49-F238E27FC236}">
                <a16:creationId xmlns:a16="http://schemas.microsoft.com/office/drawing/2014/main" id="{DA84F08E-6203-4115-B012-BE54AE330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rect-107">
            <a:extLst xmlns:a="http://schemas.openxmlformats.org/drawingml/2006/main">
              <a:ext uri="{FF2B5EF4-FFF2-40B4-BE49-F238E27FC236}">
                <a16:creationId xmlns:a16="http://schemas.microsoft.com/office/drawing/2014/main" id="{5C2339BA-1F87-40FF-8859-F9D554306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textbox-108">
            <a:extLst xmlns:a="http://schemas.openxmlformats.org/drawingml/2006/main">
              <a:ext uri="{FF2B5EF4-FFF2-40B4-BE49-F238E27FC236}">
                <a16:creationId xmlns:a16="http://schemas.microsoft.com/office/drawing/2014/main" id="{C0EE74C0-6157-4F96-B93E-D5DBC2DA5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검사 모델과 제품분류 모델</a:t>
            </a:r>
          </a:p>
        </p:txBody>
      </p:sp>
      <p:pic>
        <p:nvPicPr>
          <p:cNvPr id="1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f46581dbca475e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line-110">
            <a:extLst xmlns:a="http://schemas.openxmlformats.org/drawingml/2006/main">
              <a:ext uri="{FF2B5EF4-FFF2-40B4-BE49-F238E27FC236}">
                <a16:creationId xmlns:a16="http://schemas.microsoft.com/office/drawing/2014/main" id="{ABCF9430-8F99-4036-86F9-256F42658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6" name="textbox-111">
            <a:extLst xmlns:a="http://schemas.openxmlformats.org/drawingml/2006/main">
              <a:ext uri="{FF2B5EF4-FFF2-40B4-BE49-F238E27FC236}">
                <a16:creationId xmlns:a16="http://schemas.microsoft.com/office/drawing/2014/main" id="{876BDF37-F4AB-481B-AE1D-FB2D9F06D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4286f6999a934ec8"/>
              </a:rPr>
              <a:t>[웹 링크] ARTBOT AI &amp; ROBOT TECHNOLOGY</a:t>
            </a:r>
          </a:p>
        </p:txBody>
      </p:sp>
      <p:sp>
        <p:nvSpPr>
          <p:cNvPr id="7" name="textbox-112">
            <a:extLst xmlns:a="http://schemas.openxmlformats.org/drawingml/2006/main">
              <a:ext uri="{FF2B5EF4-FFF2-40B4-BE49-F238E27FC236}">
                <a16:creationId xmlns:a16="http://schemas.microsoft.com/office/drawing/2014/main" id="{EF89D1E3-832A-4CA7-AFD5-1330122AD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06</a:t>
            </a:r>
          </a:p>
        </p:txBody>
      </p:sp>
      <p:sp>
        <p:nvSpPr>
          <p:cNvPr id="8" name="textbox-113">
            <a:extLst xmlns:a="http://schemas.openxmlformats.org/drawingml/2006/main">
              <a:ext uri="{FF2B5EF4-FFF2-40B4-BE49-F238E27FC236}">
                <a16:creationId xmlns:a16="http://schemas.microsoft.com/office/drawing/2014/main" id="{9B8E42B2-83B6-417F-8760-81E1920F8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09650"/>
            <a:ext cx="11201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AI가 답해야 할 질문부터 구분합니다</a:t>
            </a:r>
          </a:p>
        </p:txBody>
      </p:sp>
      <p:sp>
        <p:nvSpPr>
          <p:cNvPr id="9" name="line-114">
            <a:extLst xmlns:a="http://schemas.openxmlformats.org/drawingml/2006/main">
              <a:ext uri="{FF2B5EF4-FFF2-40B4-BE49-F238E27FC236}">
                <a16:creationId xmlns:a16="http://schemas.microsoft.com/office/drawing/2014/main" id="{6F6A3042-ECD6-46CA-A5CD-8BD40679E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2076450"/>
            <a:ext cx="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10" name="line-115">
            <a:extLst xmlns:a="http://schemas.openxmlformats.org/drawingml/2006/main">
              <a:ext uri="{FF2B5EF4-FFF2-40B4-BE49-F238E27FC236}">
                <a16:creationId xmlns:a16="http://schemas.microsoft.com/office/drawing/2014/main" id="{E2B5D9BE-363C-4F12-A565-FBC2D8C28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86475" y="2076450"/>
            <a:ext cx="0" cy="30956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pic>
        <p:nvPicPr>
          <p:cNvPr id="15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4a3c34c42c468a"/>
          <a:stretch xmlns:a="http://schemas.openxmlformats.org/drawingml/2006/main"/>
        </p:blipFill>
        <p:spPr>
          <a:xfrm xmlns:a="http://schemas.openxmlformats.org/drawingml/2006/main">
            <a:off x="609600" y="2209800"/>
            <a:ext cx="466725" cy="466725"/>
          </a:xfrm>
          <a:prstGeom xmlns:a="http://schemas.openxmlformats.org/drawingml/2006/main" prst="rect">
            <a:avLst/>
          </a:prstGeom>
        </p:spPr>
      </p:pic>
      <p:sp>
        <p:nvSpPr>
          <p:cNvPr id="12" name="textbox-117">
            <a:extLst xmlns:a="http://schemas.openxmlformats.org/drawingml/2006/main">
              <a:ext uri="{FF2B5EF4-FFF2-40B4-BE49-F238E27FC236}">
                <a16:creationId xmlns:a16="http://schemas.microsoft.com/office/drawing/2014/main" id="{46042ED8-0733-4126-A93E-4E2BE43D0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181225"/>
            <a:ext cx="4572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어떤 제품인가?</a:t>
            </a:r>
          </a:p>
        </p:txBody>
      </p:sp>
      <p:sp>
        <p:nvSpPr>
          <p:cNvPr id="13" name="textbox-118">
            <a:extLst xmlns:a="http://schemas.openxmlformats.org/drawingml/2006/main">
              <a:ext uri="{FF2B5EF4-FFF2-40B4-BE49-F238E27FC236}">
                <a16:creationId xmlns:a16="http://schemas.microsoft.com/office/drawing/2014/main" id="{8FAED4E6-851B-41FA-88E4-2BEDF5EBA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05125"/>
            <a:ext cx="47625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8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제품분류 모델</a:t>
            </a:r>
          </a:p>
        </p:txBody>
      </p:sp>
      <p:sp>
        <p:nvSpPr>
          <p:cNvPr id="14" name="textbox-119">
            <a:extLst xmlns:a="http://schemas.openxmlformats.org/drawingml/2006/main">
              <a:ext uri="{FF2B5EF4-FFF2-40B4-BE49-F238E27FC236}">
                <a16:creationId xmlns:a16="http://schemas.microsoft.com/office/drawing/2014/main" id="{DF4293B9-9E26-4812-9B43-71C5FD351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62325"/>
            <a:ext cx="49530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비슷한 형상의 제품을 품종별로 구분</a:t>
            </a:r>
          </a:p>
        </p:txBody>
      </p:sp>
      <p:sp>
        <p:nvSpPr>
          <p:cNvPr id="15" name="rect-120">
            <a:extLst xmlns:a="http://schemas.openxmlformats.org/drawingml/2006/main">
              <a:ext uri="{FF2B5EF4-FFF2-40B4-BE49-F238E27FC236}">
                <a16:creationId xmlns:a16="http://schemas.microsoft.com/office/drawing/2014/main" id="{A1FA680B-D614-4E2E-AC15-B8A3AAD48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48150"/>
            <a:ext cx="2409825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6" name="textbox-121">
            <a:extLst xmlns:a="http://schemas.openxmlformats.org/drawingml/2006/main">
              <a:ext uri="{FF2B5EF4-FFF2-40B4-BE49-F238E27FC236}">
                <a16:creationId xmlns:a16="http://schemas.microsoft.com/office/drawing/2014/main" id="{8FB553B9-2B33-41A0-A118-59AF75B0C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" y="4391025"/>
            <a:ext cx="21240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제품 이미지</a:t>
            </a:r>
          </a:p>
        </p:txBody>
      </p:sp>
      <p:sp>
        <p:nvSpPr>
          <p:cNvPr id="17" name="textbox-122">
            <a:extLst xmlns:a="http://schemas.openxmlformats.org/drawingml/2006/main">
              <a:ext uri="{FF2B5EF4-FFF2-40B4-BE49-F238E27FC236}">
                <a16:creationId xmlns:a16="http://schemas.microsoft.com/office/drawing/2014/main" id="{1CE40F11-850E-4381-91D5-7704BBB40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" y="4791075"/>
            <a:ext cx="2124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7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27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실제 제품 촬영</a:t>
            </a:r>
          </a:p>
        </p:txBody>
      </p:sp>
      <p:sp>
        <p:nvSpPr>
          <p:cNvPr id="18" name="rect-123">
            <a:extLst xmlns:a="http://schemas.openxmlformats.org/drawingml/2006/main">
              <a:ext uri="{FF2B5EF4-FFF2-40B4-BE49-F238E27FC236}">
                <a16:creationId xmlns:a16="http://schemas.microsoft.com/office/drawing/2014/main" id="{15348D83-8CBB-497B-9C10-44EC1D1C4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4248150"/>
            <a:ext cx="2409825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9" name="textbox-124">
            <a:extLst xmlns:a="http://schemas.openxmlformats.org/drawingml/2006/main">
              <a:ext uri="{FF2B5EF4-FFF2-40B4-BE49-F238E27FC236}">
                <a16:creationId xmlns:a16="http://schemas.microsoft.com/office/drawing/2014/main" id="{41574E98-ECA1-4AE0-9C03-1593CAB24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4391025"/>
            <a:ext cx="21240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품종 식별</a:t>
            </a:r>
          </a:p>
        </p:txBody>
      </p:sp>
      <p:sp>
        <p:nvSpPr>
          <p:cNvPr id="20" name="textbox-125">
            <a:extLst xmlns:a="http://schemas.openxmlformats.org/drawingml/2006/main">
              <a:ext uri="{FF2B5EF4-FFF2-40B4-BE49-F238E27FC236}">
                <a16:creationId xmlns:a16="http://schemas.microsoft.com/office/drawing/2014/main" id="{1142902D-04D7-4538-9301-8E0864B3B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4791075"/>
            <a:ext cx="2124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7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27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분류 모델</a:t>
            </a:r>
          </a:p>
        </p:txBody>
      </p:sp>
      <p:cxnSp>
        <p:nvCxnSpPr>
          <p:cNvPr id="164" name=""/>
          <p:cNvCxnSpPr>
            <a:stCxn xmlns:a="http://schemas.openxmlformats.org/drawingml/2006/main" id="15" idx="3"/>
            <a:endCxn xmlns:a="http://schemas.openxmlformats.org/drawingml/2006/main" id="18" idx="1"/>
          </p:cNvCxnSpPr>
          <p:nvPr/>
        </p:nvCxnSpPr>
        <p:spPr>
          <a:xfrm xmlns:a="http://schemas.openxmlformats.org/drawingml/2006/main">
            <a:off x="3019425" y="4714875"/>
            <a:ext cx="2286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pic>
        <p:nvPicPr>
          <p:cNvPr id="16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ad89d2e3344e15"/>
          <a:stretch xmlns:a="http://schemas.openxmlformats.org/drawingml/2006/main"/>
        </p:blipFill>
        <p:spPr>
          <a:xfrm xmlns:a="http://schemas.openxmlformats.org/drawingml/2006/main">
            <a:off x="6543675" y="2209800"/>
            <a:ext cx="466725" cy="466725"/>
          </a:xfrm>
          <a:prstGeom xmlns:a="http://schemas.openxmlformats.org/drawingml/2006/main" prst="rect">
            <a:avLst/>
          </a:prstGeom>
        </p:spPr>
      </p:pic>
      <p:sp>
        <p:nvSpPr>
          <p:cNvPr id="23" name="textbox-127">
            <a:extLst xmlns:a="http://schemas.openxmlformats.org/drawingml/2006/main">
              <a:ext uri="{FF2B5EF4-FFF2-40B4-BE49-F238E27FC236}">
                <a16:creationId xmlns:a16="http://schemas.microsoft.com/office/drawing/2014/main" id="{972F9F99-BB6E-44C6-802F-272A97094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2181225"/>
            <a:ext cx="4476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상태가 적합한가?</a:t>
            </a:r>
          </a:p>
        </p:txBody>
      </p:sp>
      <p:sp>
        <p:nvSpPr>
          <p:cNvPr id="24" name="textbox-128">
            <a:extLst xmlns:a="http://schemas.openxmlformats.org/drawingml/2006/main">
              <a:ext uri="{FF2B5EF4-FFF2-40B4-BE49-F238E27FC236}">
                <a16:creationId xmlns:a16="http://schemas.microsoft.com/office/drawing/2014/main" id="{C59AF829-61DB-44E0-BCD6-0C2C4EB88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3675" y="2905125"/>
            <a:ext cx="47625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8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검사 모델</a:t>
            </a:r>
          </a:p>
        </p:txBody>
      </p:sp>
      <p:sp>
        <p:nvSpPr>
          <p:cNvPr id="25" name="textbox-129">
            <a:extLst xmlns:a="http://schemas.openxmlformats.org/drawingml/2006/main">
              <a:ext uri="{FF2B5EF4-FFF2-40B4-BE49-F238E27FC236}">
                <a16:creationId xmlns:a16="http://schemas.microsoft.com/office/drawing/2014/main" id="{B0E1E84F-99FC-4783-A474-E83FE1BFE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3675" y="3362325"/>
            <a:ext cx="4953000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검사 부위의 상태를 기준에 따라 구분</a:t>
            </a:r>
          </a:p>
        </p:txBody>
      </p:sp>
      <p:sp>
        <p:nvSpPr>
          <p:cNvPr id="26" name="rect-130">
            <a:extLst xmlns:a="http://schemas.openxmlformats.org/drawingml/2006/main">
              <a:ext uri="{FF2B5EF4-FFF2-40B4-BE49-F238E27FC236}">
                <a16:creationId xmlns:a16="http://schemas.microsoft.com/office/drawing/2014/main" id="{C45459A4-32F7-4E1D-9601-77B389CD3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43675" y="4248150"/>
            <a:ext cx="2409825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27" name="textbox-131">
            <a:extLst xmlns:a="http://schemas.openxmlformats.org/drawingml/2006/main">
              <a:ext uri="{FF2B5EF4-FFF2-40B4-BE49-F238E27FC236}">
                <a16:creationId xmlns:a16="http://schemas.microsoft.com/office/drawing/2014/main" id="{17202425-F546-4ECE-BA03-48DC13875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391025"/>
            <a:ext cx="21240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검사 이미지</a:t>
            </a:r>
          </a:p>
        </p:txBody>
      </p:sp>
      <p:sp>
        <p:nvSpPr>
          <p:cNvPr id="28" name="textbox-132">
            <a:extLst xmlns:a="http://schemas.openxmlformats.org/drawingml/2006/main">
              <a:ext uri="{FF2B5EF4-FFF2-40B4-BE49-F238E27FC236}">
                <a16:creationId xmlns:a16="http://schemas.microsoft.com/office/drawing/2014/main" id="{88EBCD61-B77D-4B75-85FE-B5E1A3C30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791075"/>
            <a:ext cx="2124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7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27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검사 부위 촬영</a:t>
            </a:r>
          </a:p>
        </p:txBody>
      </p:sp>
      <p:sp>
        <p:nvSpPr>
          <p:cNvPr id="29" name="rect-133">
            <a:extLst xmlns:a="http://schemas.openxmlformats.org/drawingml/2006/main">
              <a:ext uri="{FF2B5EF4-FFF2-40B4-BE49-F238E27FC236}">
                <a16:creationId xmlns:a16="http://schemas.microsoft.com/office/drawing/2014/main" id="{883B8453-CB4F-49CA-B840-B935DA276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4248150"/>
            <a:ext cx="2409825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30" name="textbox-134">
            <a:extLst xmlns:a="http://schemas.openxmlformats.org/drawingml/2006/main">
              <a:ext uri="{FF2B5EF4-FFF2-40B4-BE49-F238E27FC236}">
                <a16:creationId xmlns:a16="http://schemas.microsoft.com/office/drawing/2014/main" id="{7C091D1F-7ED2-48DD-B356-FEDC7AD88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4975" y="4391025"/>
            <a:ext cx="21240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65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상태 판정</a:t>
            </a:r>
          </a:p>
        </p:txBody>
      </p:sp>
      <p:sp>
        <p:nvSpPr>
          <p:cNvPr id="31" name="textbox-135">
            <a:extLst xmlns:a="http://schemas.openxmlformats.org/drawingml/2006/main">
              <a:ext uri="{FF2B5EF4-FFF2-40B4-BE49-F238E27FC236}">
                <a16:creationId xmlns:a16="http://schemas.microsoft.com/office/drawing/2014/main" id="{4098A8FD-6254-49AB-8977-DD46A79F6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4975" y="4791075"/>
            <a:ext cx="21240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7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27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룰·AI 적용 검토</a:t>
            </a:r>
          </a:p>
        </p:txBody>
      </p:sp>
      <p:cxnSp>
        <p:nvCxnSpPr>
          <p:cNvPr id="175" name=""/>
          <p:cNvCxnSpPr>
            <a:stCxn xmlns:a="http://schemas.openxmlformats.org/drawingml/2006/main" id="26" idx="3"/>
            <a:endCxn xmlns:a="http://schemas.openxmlformats.org/drawingml/2006/main" id="29" idx="1"/>
          </p:cNvCxnSpPr>
          <p:nvPr/>
        </p:nvCxnSpPr>
        <p:spPr>
          <a:xfrm xmlns:a="http://schemas.openxmlformats.org/drawingml/2006/main">
            <a:off x="8953500" y="4714875"/>
            <a:ext cx="2286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sp>
        <p:nvSpPr>
          <p:cNvPr id="33" name="rect-136">
            <a:extLst xmlns:a="http://schemas.openxmlformats.org/drawingml/2006/main">
              <a:ext uri="{FF2B5EF4-FFF2-40B4-BE49-F238E27FC236}">
                <a16:creationId xmlns:a16="http://schemas.microsoft.com/office/drawing/2014/main" id="{CDD775C8-B61A-42EC-8AF3-18CCBBD09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76900"/>
            <a:ext cx="112014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pic>
        <p:nvPicPr>
          <p:cNvPr id="17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983797213e4c53"/>
          <a:stretch xmlns:a="http://schemas.openxmlformats.org/drawingml/2006/main"/>
        </p:blipFill>
        <p:spPr>
          <a:xfrm xmlns:a="http://schemas.openxmlformats.org/drawingml/2006/main">
            <a:off x="685800" y="5838825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35" name="textbox-138">
            <a:extLst xmlns:a="http://schemas.openxmlformats.org/drawingml/2006/main">
              <a:ext uri="{FF2B5EF4-FFF2-40B4-BE49-F238E27FC236}">
                <a16:creationId xmlns:a16="http://schemas.microsoft.com/office/drawing/2014/main" id="{82E999A7-255C-4ED1-99CD-CECBF9AE8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819775"/>
            <a:ext cx="103536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다품종 분류와 미세홀 검사는 서로 다른 모델 적용 사례입니다</a:t>
            </a:r>
          </a:p>
        </p:txBody>
      </p:sp>
    </p:spTree>
    <p:extLst>
      <p:ext uri="{BB962C8B-B14F-4D97-AF65-F5344CB8AC3E}">
        <p14:creationId xmlns:p14="http://schemas.microsoft.com/office/powerpoint/2010/main" val="148698610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rect-139">
            <a:extLst xmlns:a="http://schemas.openxmlformats.org/drawingml/2006/main">
              <a:ext uri="{FF2B5EF4-FFF2-40B4-BE49-F238E27FC236}">
                <a16:creationId xmlns:a16="http://schemas.microsoft.com/office/drawing/2014/main" id="{B7F713BA-35F3-4BBF-9095-D7440E699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rect-140">
            <a:extLst xmlns:a="http://schemas.openxmlformats.org/drawingml/2006/main">
              <a:ext uri="{FF2B5EF4-FFF2-40B4-BE49-F238E27FC236}">
                <a16:creationId xmlns:a16="http://schemas.microsoft.com/office/drawing/2014/main" id="{74F325B4-B804-4A6D-A4C9-6BA6DB280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textbox-141">
            <a:extLst xmlns:a="http://schemas.openxmlformats.org/drawingml/2006/main">
              <a:ext uri="{FF2B5EF4-FFF2-40B4-BE49-F238E27FC236}">
                <a16:creationId xmlns:a16="http://schemas.microsoft.com/office/drawing/2014/main" id="{48928C2D-9ECC-4B07-99EA-DC82D08E0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AI 모델 구축 과정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b9bbf7560b47d2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line-143">
            <a:extLst xmlns:a="http://schemas.openxmlformats.org/drawingml/2006/main">
              <a:ext uri="{FF2B5EF4-FFF2-40B4-BE49-F238E27FC236}">
                <a16:creationId xmlns:a16="http://schemas.microsoft.com/office/drawing/2014/main" id="{7AA33FBE-B542-45DC-9A1D-771A4090A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6" name="textbox-144">
            <a:extLst xmlns:a="http://schemas.openxmlformats.org/drawingml/2006/main">
              <a:ext uri="{FF2B5EF4-FFF2-40B4-BE49-F238E27FC236}">
                <a16:creationId xmlns:a16="http://schemas.microsoft.com/office/drawing/2014/main" id="{37444864-F850-467C-B280-3AA8723D6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8c8899c3050245cf"/>
              </a:rPr>
              <a:t>[웹 링크] ARTBOT AI &amp; ROBOT TECHNOLOGY</a:t>
            </a:r>
          </a:p>
        </p:txBody>
      </p:sp>
      <p:sp>
        <p:nvSpPr>
          <p:cNvPr id="7" name="textbox-145">
            <a:extLst xmlns:a="http://schemas.openxmlformats.org/drawingml/2006/main">
              <a:ext uri="{FF2B5EF4-FFF2-40B4-BE49-F238E27FC236}">
                <a16:creationId xmlns:a16="http://schemas.microsoft.com/office/drawing/2014/main" id="{83C0B2F2-62EA-48B8-A99E-A9FED2429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07</a:t>
            </a:r>
          </a:p>
        </p:txBody>
      </p:sp>
      <p:sp>
        <p:nvSpPr>
          <p:cNvPr id="8" name="textbox-146">
            <a:extLst xmlns:a="http://schemas.openxmlformats.org/drawingml/2006/main">
              <a:ext uri="{FF2B5EF4-FFF2-40B4-BE49-F238E27FC236}">
                <a16:creationId xmlns:a16="http://schemas.microsoft.com/office/drawing/2014/main" id="{A833620D-E8F6-4052-91EB-F8B887A07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09650"/>
            <a:ext cx="11201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실물 제품의 촬영부터 학습·평가까지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a1f3cfc7514c65"/>
          <a:stretch xmlns:a="http://schemas.openxmlformats.org/drawingml/2006/main"/>
        </p:blipFill>
        <p:spPr>
          <a:xfrm xmlns:a="http://schemas.openxmlformats.org/drawingml/2006/main">
            <a:off x="495300" y="2096202"/>
            <a:ext cx="6410325" cy="3589521"/>
          </a:xfrm>
          <a:prstGeom xmlns:a="http://schemas.openxmlformats.org/drawingml/2006/main" prst="rect">
            <a:avLst/>
          </a:prstGeom>
        </p:spPr>
      </p:pic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e95c53bcfc4508"/>
          <a:stretch xmlns:a="http://schemas.openxmlformats.org/drawingml/2006/main"/>
        </p:blipFill>
        <p:spPr>
          <a:xfrm xmlns:a="http://schemas.openxmlformats.org/drawingml/2006/main">
            <a:off x="7362825" y="2209800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11" name="textbox-149">
            <a:extLst xmlns:a="http://schemas.openxmlformats.org/drawingml/2006/main">
              <a:ext uri="{FF2B5EF4-FFF2-40B4-BE49-F238E27FC236}">
                <a16:creationId xmlns:a16="http://schemas.microsoft.com/office/drawing/2014/main" id="{D463F4AB-EF2D-419C-86BB-7E43F4825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975" y="2200275"/>
            <a:ext cx="3810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실물 데이터 취득</a:t>
            </a:r>
          </a:p>
        </p:txBody>
      </p:sp>
      <p:sp>
        <p:nvSpPr>
          <p:cNvPr id="12" name="textbox-150">
            <a:extLst xmlns:a="http://schemas.openxmlformats.org/drawingml/2006/main">
              <a:ext uri="{FF2B5EF4-FFF2-40B4-BE49-F238E27FC236}">
                <a16:creationId xmlns:a16="http://schemas.microsoft.com/office/drawing/2014/main" id="{B50FA16A-D556-4C0A-8BA1-3F6A02BA8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975" y="2628900"/>
            <a:ext cx="3810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여러 각도와 제품 조건을 촬영</a:t>
            </a:r>
          </a:p>
        </p:txBody>
      </p:sp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4f6e77e9c347d4"/>
          <a:stretch xmlns:a="http://schemas.openxmlformats.org/drawingml/2006/main"/>
        </p:blipFill>
        <p:spPr>
          <a:xfrm xmlns:a="http://schemas.openxmlformats.org/drawingml/2006/main">
            <a:off x="7362825" y="3457575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14" name="textbox-152">
            <a:extLst xmlns:a="http://schemas.openxmlformats.org/drawingml/2006/main">
              <a:ext uri="{FF2B5EF4-FFF2-40B4-BE49-F238E27FC236}">
                <a16:creationId xmlns:a16="http://schemas.microsoft.com/office/drawing/2014/main" id="{F2044D20-ACB8-4165-96C8-3E5BA0083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975" y="3448050"/>
            <a:ext cx="3810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품종·상태 기준 정리</a:t>
            </a:r>
          </a:p>
        </p:txBody>
      </p:sp>
      <p:sp>
        <p:nvSpPr>
          <p:cNvPr id="15" name="textbox-153">
            <a:extLst xmlns:a="http://schemas.openxmlformats.org/drawingml/2006/main">
              <a:ext uri="{FF2B5EF4-FFF2-40B4-BE49-F238E27FC236}">
                <a16:creationId xmlns:a16="http://schemas.microsoft.com/office/drawing/2014/main" id="{D6119AB3-B317-4E1A-B236-8F419C932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975" y="3876675"/>
            <a:ext cx="3810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제품명과 검사 기준에 맞춘 라벨링</a:t>
            </a:r>
          </a:p>
        </p:txBody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7503a441264eba"/>
          <a:stretch xmlns:a="http://schemas.openxmlformats.org/drawingml/2006/main"/>
        </p:blipFill>
        <p:spPr>
          <a:xfrm xmlns:a="http://schemas.openxmlformats.org/drawingml/2006/main">
            <a:off x="7362825" y="4705350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17" name="textbox-155">
            <a:extLst xmlns:a="http://schemas.openxmlformats.org/drawingml/2006/main">
              <a:ext uri="{FF2B5EF4-FFF2-40B4-BE49-F238E27FC236}">
                <a16:creationId xmlns:a16="http://schemas.microsoft.com/office/drawing/2014/main" id="{1D730594-6559-40C9-85F8-1B098D02A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975" y="4695825"/>
            <a:ext cx="3810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학습과 평가</a:t>
            </a:r>
          </a:p>
        </p:txBody>
      </p:sp>
      <p:sp>
        <p:nvSpPr>
          <p:cNvPr id="18" name="textbox-156">
            <a:extLst xmlns:a="http://schemas.openxmlformats.org/drawingml/2006/main">
              <a:ext uri="{FF2B5EF4-FFF2-40B4-BE49-F238E27FC236}">
                <a16:creationId xmlns:a16="http://schemas.microsoft.com/office/drawing/2014/main" id="{0319EB86-DEEC-4BDC-93B9-1CB5B527D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975" y="5124450"/>
            <a:ext cx="3810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별도 평가 조건에서 모델을 확인</a:t>
            </a:r>
          </a:p>
        </p:txBody>
      </p:sp>
      <p:sp>
        <p:nvSpPr>
          <p:cNvPr id="19" name="rect-157">
            <a:extLst xmlns:a="http://schemas.openxmlformats.org/drawingml/2006/main">
              <a:ext uri="{FF2B5EF4-FFF2-40B4-BE49-F238E27FC236}">
                <a16:creationId xmlns:a16="http://schemas.microsoft.com/office/drawing/2014/main" id="{4E8C3FA5-99FC-440D-BFF9-7F8B96F4E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76900"/>
            <a:ext cx="6410325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20" name="textbox-158">
            <a:extLst xmlns:a="http://schemas.openxmlformats.org/drawingml/2006/main">
              <a:ext uri="{FF2B5EF4-FFF2-40B4-BE49-F238E27FC236}">
                <a16:creationId xmlns:a16="http://schemas.microsoft.com/office/drawing/2014/main" id="{438597E9-7AF0-4096-B0D6-FDC43FC84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715000"/>
            <a:ext cx="61626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실제 제품분류 학습데이터 화면</a:t>
            </a:r>
          </a:p>
        </p:txBody>
      </p:sp>
    </p:spTree>
    <p:extLst>
      <p:ext uri="{BB962C8B-B14F-4D97-AF65-F5344CB8AC3E}">
        <p14:creationId xmlns:p14="http://schemas.microsoft.com/office/powerpoint/2010/main" val="190284791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rect-159">
            <a:extLst xmlns:a="http://schemas.openxmlformats.org/drawingml/2006/main">
              <a:ext uri="{FF2B5EF4-FFF2-40B4-BE49-F238E27FC236}">
                <a16:creationId xmlns:a16="http://schemas.microsoft.com/office/drawing/2014/main" id="{F4D6D4DF-0D21-498F-86CF-86BBB472F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rect-160">
            <a:extLst xmlns:a="http://schemas.openxmlformats.org/drawingml/2006/main">
              <a:ext uri="{FF2B5EF4-FFF2-40B4-BE49-F238E27FC236}">
                <a16:creationId xmlns:a16="http://schemas.microsoft.com/office/drawing/2014/main" id="{C07662F4-5BB5-404E-AB75-AB2BD34D2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textbox-161">
            <a:extLst xmlns:a="http://schemas.openxmlformats.org/drawingml/2006/main">
              <a:ext uri="{FF2B5EF4-FFF2-40B4-BE49-F238E27FC236}">
                <a16:creationId xmlns:a16="http://schemas.microsoft.com/office/drawing/2014/main" id="{A53B2515-9525-4887-8878-48019AB20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협동로봇 시스템 구성</a:t>
            </a:r>
          </a:p>
        </p:txBody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f34363eac545cc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line-163">
            <a:extLst xmlns:a="http://schemas.openxmlformats.org/drawingml/2006/main">
              <a:ext uri="{FF2B5EF4-FFF2-40B4-BE49-F238E27FC236}">
                <a16:creationId xmlns:a16="http://schemas.microsoft.com/office/drawing/2014/main" id="{D52A19C2-B179-46ED-91AF-5AC0F566F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6" name="textbox-164">
            <a:extLst xmlns:a="http://schemas.openxmlformats.org/drawingml/2006/main">
              <a:ext uri="{FF2B5EF4-FFF2-40B4-BE49-F238E27FC236}">
                <a16:creationId xmlns:a16="http://schemas.microsoft.com/office/drawing/2014/main" id="{3CFA4738-6F5B-41F6-A1A1-A288612A1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f2b3aa3021ee4e02"/>
              </a:rPr>
              <a:t>[웹 링크] ARTBOT AI &amp; ROBOT TECHNOLOGY</a:t>
            </a:r>
          </a:p>
        </p:txBody>
      </p:sp>
      <p:sp>
        <p:nvSpPr>
          <p:cNvPr id="7" name="textbox-165">
            <a:extLst xmlns:a="http://schemas.openxmlformats.org/drawingml/2006/main">
              <a:ext uri="{FF2B5EF4-FFF2-40B4-BE49-F238E27FC236}">
                <a16:creationId xmlns:a16="http://schemas.microsoft.com/office/drawing/2014/main" id="{1A2CAD8A-59C2-4CBA-BA7B-C7086B66E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08</a:t>
            </a:r>
          </a:p>
        </p:txBody>
      </p:sp>
      <p:sp>
        <p:nvSpPr>
          <p:cNvPr id="8" name="textbox-166">
            <a:extLst xmlns:a="http://schemas.openxmlformats.org/drawingml/2006/main">
              <a:ext uri="{FF2B5EF4-FFF2-40B4-BE49-F238E27FC236}">
                <a16:creationId xmlns:a16="http://schemas.microsoft.com/office/drawing/2014/main" id="{FF593C8D-9A7E-408F-98DB-CA9B192BC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09650"/>
            <a:ext cx="112014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로봇과 함께, 제품을 다루는 방법까지 설계합니다</a:t>
            </a:r>
          </a:p>
        </p:txBody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861f49313a4aeb"/>
          <a:stretch xmlns:a="http://schemas.openxmlformats.org/drawingml/2006/main"/>
        </p:blipFill>
        <p:spPr>
          <a:xfrm xmlns:a="http://schemas.openxmlformats.org/drawingml/2006/main">
            <a:off x="498434" y="1962150"/>
            <a:ext cx="6861258" cy="3676650"/>
          </a:xfrm>
          <a:prstGeom xmlns:a="http://schemas.openxmlformats.org/drawingml/2006/main" prst="rect">
            <a:avLst/>
          </a:prstGeom>
        </p:spPr>
      </p:pic>
      <p:sp>
        <p:nvSpPr>
          <p:cNvPr id="10" name="rect-168">
            <a:extLst xmlns:a="http://schemas.openxmlformats.org/drawingml/2006/main">
              <a:ext uri="{FF2B5EF4-FFF2-40B4-BE49-F238E27FC236}">
                <a16:creationId xmlns:a16="http://schemas.microsoft.com/office/drawing/2014/main" id="{A1E3F03C-EE37-4748-9881-E04C887F6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76900"/>
            <a:ext cx="6867525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1" name="textbox-169">
            <a:extLst xmlns:a="http://schemas.openxmlformats.org/drawingml/2006/main">
              <a:ext uri="{FF2B5EF4-FFF2-40B4-BE49-F238E27FC236}">
                <a16:creationId xmlns:a16="http://schemas.microsoft.com/office/drawing/2014/main" id="{A69405DC-85CA-45FD-A47C-0BE72D321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715000"/>
            <a:ext cx="6619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미세홀 검사셀 설계 예시 · 원본 CAD</a:t>
            </a:r>
          </a:p>
        </p:txBody>
      </p:sp>
      <p:pic>
        <p:nvPicPr>
          <p:cNvPr id="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e96df8d17b4075"/>
          <a:stretch xmlns:a="http://schemas.openxmlformats.org/drawingml/2006/main"/>
        </p:blipFill>
        <p:spPr>
          <a:xfrm xmlns:a="http://schemas.openxmlformats.org/drawingml/2006/main">
            <a:off x="7800975" y="2114550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13" name="textbox-171">
            <a:extLst xmlns:a="http://schemas.openxmlformats.org/drawingml/2006/main">
              <a:ext uri="{FF2B5EF4-FFF2-40B4-BE49-F238E27FC236}">
                <a16:creationId xmlns:a16="http://schemas.microsoft.com/office/drawing/2014/main" id="{A4377265-E06D-41CB-A66E-8C6A6DE69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105025"/>
            <a:ext cx="34194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전용 그리퍼</a:t>
            </a:r>
          </a:p>
        </p:txBody>
      </p:sp>
      <p:sp>
        <p:nvSpPr>
          <p:cNvPr id="14" name="textbox-172">
            <a:extLst xmlns:a="http://schemas.openxmlformats.org/drawingml/2006/main">
              <a:ext uri="{FF2B5EF4-FFF2-40B4-BE49-F238E27FC236}">
                <a16:creationId xmlns:a16="http://schemas.microsoft.com/office/drawing/2014/main" id="{164758F3-0A88-4E82-A1C9-1DAEF0BD9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533650"/>
            <a:ext cx="341947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제품 형상과 파지 조건 검토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7b5ac3c7fa4ea9"/>
          <a:stretch xmlns:a="http://schemas.openxmlformats.org/drawingml/2006/main"/>
        </p:blipFill>
        <p:spPr>
          <a:xfrm xmlns:a="http://schemas.openxmlformats.org/drawingml/2006/main">
            <a:off x="7800975" y="3390900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16" name="textbox-174">
            <a:extLst xmlns:a="http://schemas.openxmlformats.org/drawingml/2006/main">
              <a:ext uri="{FF2B5EF4-FFF2-40B4-BE49-F238E27FC236}">
                <a16:creationId xmlns:a16="http://schemas.microsoft.com/office/drawing/2014/main" id="{04237147-CE65-43E5-9B24-13A1CAF8C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381375"/>
            <a:ext cx="34194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작업 동선</a:t>
            </a:r>
          </a:p>
        </p:txBody>
      </p:sp>
      <p:sp>
        <p:nvSpPr>
          <p:cNvPr id="17" name="textbox-175">
            <a:extLst xmlns:a="http://schemas.openxmlformats.org/drawingml/2006/main">
              <a:ext uri="{FF2B5EF4-FFF2-40B4-BE49-F238E27FC236}">
                <a16:creationId xmlns:a16="http://schemas.microsoft.com/office/drawing/2014/main" id="{E467D7B9-72B7-402D-94BA-ED8F8F004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810000"/>
            <a:ext cx="341947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설비 위치와 로봇 접근 방향</a:t>
            </a:r>
          </a:p>
        </p:txBody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f3b9b6c83d4d99"/>
          <a:stretch xmlns:a="http://schemas.openxmlformats.org/drawingml/2006/main"/>
        </p:blipFill>
        <p:spPr>
          <a:xfrm xmlns:a="http://schemas.openxmlformats.org/drawingml/2006/main">
            <a:off x="7800975" y="4667250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19" name="textbox-177">
            <a:extLst xmlns:a="http://schemas.openxmlformats.org/drawingml/2006/main">
              <a:ext uri="{FF2B5EF4-FFF2-40B4-BE49-F238E27FC236}">
                <a16:creationId xmlns:a16="http://schemas.microsoft.com/office/drawing/2014/main" id="{AB5FF636-A9C4-4914-93CD-329F54546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4657725"/>
            <a:ext cx="34194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8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안전과 운용</a:t>
            </a:r>
          </a:p>
        </p:txBody>
      </p:sp>
      <p:sp>
        <p:nvSpPr>
          <p:cNvPr id="20" name="textbox-178">
            <a:extLst xmlns:a="http://schemas.openxmlformats.org/drawingml/2006/main">
              <a:ext uri="{FF2B5EF4-FFF2-40B4-BE49-F238E27FC236}">
                <a16:creationId xmlns:a16="http://schemas.microsoft.com/office/drawing/2014/main" id="{20A300C2-AD1F-42EA-A782-845B907E4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5086350"/>
            <a:ext cx="341947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작업자 동선과 현장 안전 조건</a:t>
            </a:r>
          </a:p>
        </p:txBody>
      </p:sp>
      <p:pic>
        <p:nvPicPr>
          <p:cNvPr id="5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c01fde793d419a"/>
          <a:stretch xmlns:a="http://schemas.openxmlformats.org/drawingml/2006/main"/>
        </p:blipFill>
        <p:spPr>
          <a:xfrm xmlns:a="http://schemas.openxmlformats.org/drawingml/2006/main">
            <a:off x="7800975" y="6067425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22" name="textbox-180">
            <a:extLst xmlns:a="http://schemas.openxmlformats.org/drawingml/2006/main">
              <a:ext uri="{FF2B5EF4-FFF2-40B4-BE49-F238E27FC236}">
                <a16:creationId xmlns:a16="http://schemas.microsoft.com/office/drawing/2014/main" id="{A91C8BF0-9BB5-4B47-BC42-A445463BD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6048375"/>
            <a:ext cx="3543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fc09479e6dd44e2c"/>
              </a:rPr>
              <a:t>[자료 링크] 협동로봇 소개자료</a:t>
            </a:r>
          </a:p>
        </p:txBody>
      </p:sp>
    </p:spTree>
    <p:extLst>
      <p:ext uri="{BB962C8B-B14F-4D97-AF65-F5344CB8AC3E}">
        <p14:creationId xmlns:p14="http://schemas.microsoft.com/office/powerpoint/2010/main" val="133636807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rect-181">
            <a:extLst xmlns:a="http://schemas.openxmlformats.org/drawingml/2006/main">
              <a:ext uri="{FF2B5EF4-FFF2-40B4-BE49-F238E27FC236}">
                <a16:creationId xmlns:a16="http://schemas.microsoft.com/office/drawing/2014/main" id="{6DDDFB0F-2A9B-4424-927F-6480A537E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2" name="rect-182">
            <a:extLst xmlns:a="http://schemas.openxmlformats.org/drawingml/2006/main">
              <a:ext uri="{FF2B5EF4-FFF2-40B4-BE49-F238E27FC236}">
                <a16:creationId xmlns:a16="http://schemas.microsoft.com/office/drawing/2014/main" id="{F6E28CDB-7863-45CD-AC1E-2D66B5C46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38100" cy="2952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299E1"/>
          </a:solidFill>
          <a:ln xmlns:a="http://schemas.openxmlformats.org/drawingml/2006/main" w="0">
            <a:noFill/>
          </a:ln>
        </p:spPr>
      </p:sp>
      <p:sp>
        <p:nvSpPr>
          <p:cNvPr id="3" name="textbox-183">
            <a:extLst xmlns:a="http://schemas.openxmlformats.org/drawingml/2006/main">
              <a:ext uri="{FF2B5EF4-FFF2-40B4-BE49-F238E27FC236}">
                <a16:creationId xmlns:a16="http://schemas.microsoft.com/office/drawing/2014/main" id="{EEE25BE6-BAAC-4580-B421-8F60B58D8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200025"/>
            <a:ext cx="838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23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전기차 충전소켓 미세홀 도금검사</a:t>
            </a:r>
          </a:p>
        </p:txBody>
      </p:sp>
      <p:pic>
        <p:nvPicPr>
          <p:cNvPr id="20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073b79a7bc4fbf"/>
          <a:stretch xmlns:a="http://schemas.openxmlformats.org/drawingml/2006/main"/>
        </p:blipFill>
        <p:spPr>
          <a:xfrm xmlns:a="http://schemas.openxmlformats.org/drawingml/2006/main">
            <a:off x="9220200" y="248258"/>
            <a:ext cx="2324100" cy="291124"/>
          </a:xfrm>
          <a:prstGeom xmlns:a="http://schemas.openxmlformats.org/drawingml/2006/main" prst="rect">
            <a:avLst/>
          </a:prstGeom>
        </p:spPr>
      </p:pic>
      <p:sp>
        <p:nvSpPr>
          <p:cNvPr id="5" name="line-185">
            <a:extLst xmlns:a="http://schemas.openxmlformats.org/drawingml/2006/main">
              <a:ext uri="{FF2B5EF4-FFF2-40B4-BE49-F238E27FC236}">
                <a16:creationId xmlns:a16="http://schemas.microsoft.com/office/drawing/2014/main" id="{9ED15B7A-ED3A-46ED-A3E1-C382E90D5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477000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9E2ED"/>
            </a:solidFill>
          </a:ln>
        </p:spPr>
      </p:sp>
      <p:sp>
        <p:nvSpPr>
          <p:cNvPr id="6" name="textbox-186">
            <a:extLst xmlns:a="http://schemas.openxmlformats.org/drawingml/2006/main">
              <a:ext uri="{FF2B5EF4-FFF2-40B4-BE49-F238E27FC236}">
                <a16:creationId xmlns:a16="http://schemas.microsoft.com/office/drawing/2014/main" id="{71754A82-B348-4B11-9D6A-A5E01F372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591300"/>
            <a:ext cx="571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900" b="0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9cdb00dcd0034b9b"/>
              </a:rPr>
              <a:t>[웹 링크] ARTBOT AI &amp; ROBOT TECHNOLOGY</a:t>
            </a:r>
          </a:p>
        </p:txBody>
      </p:sp>
      <p:sp>
        <p:nvSpPr>
          <p:cNvPr id="7" name="textbox-187">
            <a:extLst xmlns:a="http://schemas.openxmlformats.org/drawingml/2006/main">
              <a:ext uri="{FF2B5EF4-FFF2-40B4-BE49-F238E27FC236}">
                <a16:creationId xmlns:a16="http://schemas.microsoft.com/office/drawing/2014/main" id="{C9C44EF5-A9AC-4733-BEBF-71452E5DD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5675" y="6581775"/>
            <a:ext cx="58102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defRPr>
            </a:pPr>
            <a:r>
              <a:rPr sz="975" b="0">
                <a:solidFill>
                  <a:srgbClr val="718096"/>
                </a:solidFill>
                <a:latin typeface="Noto Sans KR"/>
                <a:ea typeface="Noto Sans KR"/>
                <a:cs typeface="Noto Sans KR"/>
              </a:rPr>
              <a:t>09</a:t>
            </a:r>
          </a:p>
        </p:txBody>
      </p:sp>
      <p:sp>
        <p:nvSpPr>
          <p:cNvPr id="8" name="textbox-188">
            <a:extLst xmlns:a="http://schemas.openxmlformats.org/drawingml/2006/main">
              <a:ext uri="{FF2B5EF4-FFF2-40B4-BE49-F238E27FC236}">
                <a16:creationId xmlns:a16="http://schemas.microsoft.com/office/drawing/2014/main" id="{0DEE848D-C9D2-43E6-BD0C-A65BBB585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971550"/>
            <a:ext cx="11201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1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217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작은 홀 내부를 촬영하고, AI로 도금 상태를 구분합니다</a:t>
            </a:r>
          </a:p>
        </p:txBody>
      </p:sp>
      <p:sp>
        <p:nvSpPr>
          <p:cNvPr id="9" name="textbox-189">
            <a:extLst xmlns:a="http://schemas.openxmlformats.org/drawingml/2006/main">
              <a:ext uri="{FF2B5EF4-FFF2-40B4-BE49-F238E27FC236}">
                <a16:creationId xmlns:a16="http://schemas.microsoft.com/office/drawing/2014/main" id="{FBA83370-C608-4D08-97AD-946DE9DFB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광학계·검사 모델·협동로봇을 결합한 유일금속 구축사례</a:t>
            </a:r>
          </a:p>
        </p:txBody>
      </p:sp>
      <p:sp>
        <p:nvSpPr>
          <p:cNvPr id="10" name="rect-190">
            <a:extLst xmlns:a="http://schemas.openxmlformats.org/drawingml/2006/main">
              <a:ext uri="{FF2B5EF4-FFF2-40B4-BE49-F238E27FC236}">
                <a16:creationId xmlns:a16="http://schemas.microsoft.com/office/drawing/2014/main" id="{163C2AAB-4ACD-4DC1-903E-A06059AB4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924050"/>
            <a:ext cx="3333750" cy="3095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0">
            <a:noFill/>
          </a:ln>
        </p:spPr>
      </p:sp>
      <p:pic>
        <p:nvPicPr>
          <p:cNvPr id="2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eb81fa592e4c32"/>
          <a:stretch xmlns:a="http://schemas.openxmlformats.org/drawingml/2006/main"/>
        </p:blipFill>
        <p:spPr>
          <a:xfrm xmlns:a="http://schemas.openxmlformats.org/drawingml/2006/main">
            <a:off x="495300" y="1928380"/>
            <a:ext cx="3333750" cy="2658341"/>
          </a:xfrm>
          <a:prstGeom xmlns:a="http://schemas.openxmlformats.org/drawingml/2006/main" prst="rect">
            <a:avLst/>
          </a:prstGeom>
        </p:spPr>
      </p:pic>
      <p:sp>
        <p:nvSpPr>
          <p:cNvPr id="12" name="textbox-192">
            <a:extLst xmlns:a="http://schemas.openxmlformats.org/drawingml/2006/main">
              <a:ext uri="{FF2B5EF4-FFF2-40B4-BE49-F238E27FC236}">
                <a16:creationId xmlns:a16="http://schemas.microsoft.com/office/drawing/2014/main" id="{058C2795-4B66-4D44-A440-9FAA34034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4591050"/>
            <a:ext cx="30194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500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카메라·조명과 분리 그리퍼</a:t>
            </a:r>
          </a:p>
        </p:txBody>
      </p:sp>
      <p:pic>
        <p:nvPicPr>
          <p:cNvPr id="2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c24b940255459a"/>
          <a:srcRect xmlns:a="http://schemas.openxmlformats.org/drawingml/2006/main" l="7813" t="0" r="78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67175" y="1924050"/>
            <a:ext cx="3200400" cy="2133600"/>
          </a:xfrm>
          <a:prstGeom xmlns:a="http://schemas.openxmlformats.org/drawingml/2006/main" prst="rect">
            <a:avLst/>
          </a:prstGeom>
        </p:spPr>
      </p:pic>
      <p:sp>
        <p:nvSpPr>
          <p:cNvPr id="14" name="rect-194">
            <a:extLst xmlns:a="http://schemas.openxmlformats.org/drawingml/2006/main">
              <a:ext uri="{FF2B5EF4-FFF2-40B4-BE49-F238E27FC236}">
                <a16:creationId xmlns:a16="http://schemas.microsoft.com/office/drawing/2014/main" id="{4F5E0A12-B8C6-4B23-87F2-7AE4B2970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7175" y="4057650"/>
            <a:ext cx="3200400" cy="962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sp>
        <p:nvSpPr>
          <p:cNvPr id="15" name="textbox-195">
            <a:extLst xmlns:a="http://schemas.openxmlformats.org/drawingml/2006/main">
              <a:ext uri="{FF2B5EF4-FFF2-40B4-BE49-F238E27FC236}">
                <a16:creationId xmlns:a16="http://schemas.microsoft.com/office/drawing/2014/main" id="{D7CE6B45-B7FD-4E6F-8111-A89A40727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4181475"/>
            <a:ext cx="28956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75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875" b="1">
                <a:solidFill>
                  <a:srgbClr val="005CB9"/>
                </a:solidFill>
                <a:latin typeface="Noto Sans KR"/>
                <a:ea typeface="Noto Sans KR"/>
                <a:cs typeface="Noto Sans KR"/>
              </a:rPr>
              <a:t>1.5 mm 미세홀</a:t>
            </a:r>
          </a:p>
        </p:txBody>
      </p:sp>
      <p:sp>
        <p:nvSpPr>
          <p:cNvPr id="16" name="textbox-196">
            <a:extLst xmlns:a="http://schemas.openxmlformats.org/drawingml/2006/main">
              <a:ext uri="{FF2B5EF4-FFF2-40B4-BE49-F238E27FC236}">
                <a16:creationId xmlns:a16="http://schemas.microsoft.com/office/drawing/2014/main" id="{B7DC80BB-9626-4E6E-96FF-837D83D2E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4610100"/>
            <a:ext cx="2895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실제 홀 내부 촬영 이미지</a:t>
            </a:r>
          </a:p>
        </p:txBody>
      </p:sp>
      <p:pic>
        <p:nvPicPr>
          <p:cNvPr id="2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1d85d569aa4085"/>
          <a:srcRect xmlns:a="http://schemas.openxmlformats.org/drawingml/2006/main" l="0" t="645" r="0" b="64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515225" y="1924050"/>
            <a:ext cx="4181475" cy="3095625"/>
          </a:xfrm>
          <a:prstGeom xmlns:a="http://schemas.openxmlformats.org/drawingml/2006/main" prst="rect">
            <a:avLst/>
          </a:prstGeom>
        </p:spPr>
      </p:pic>
      <p:sp>
        <p:nvSpPr>
          <p:cNvPr id="18" name="rect-198">
            <a:extLst xmlns:a="http://schemas.openxmlformats.org/drawingml/2006/main">
              <a:ext uri="{FF2B5EF4-FFF2-40B4-BE49-F238E27FC236}">
                <a16:creationId xmlns:a16="http://schemas.microsoft.com/office/drawing/2014/main" id="{03FB7AD9-8571-4A6E-A939-04E787C7C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4695825"/>
            <a:ext cx="4181475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sp>
        <p:nvSpPr>
          <p:cNvPr id="19" name="textbox-199">
            <a:extLst xmlns:a="http://schemas.openxmlformats.org/drawingml/2006/main">
              <a:ext uri="{FF2B5EF4-FFF2-40B4-BE49-F238E27FC236}">
                <a16:creationId xmlns:a16="http://schemas.microsoft.com/office/drawing/2014/main" id="{8D3015CE-0149-4770-8B85-940A68C65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4743450"/>
            <a:ext cx="3914775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듀얼 협동로봇 검사셀</a:t>
            </a:r>
          </a:p>
        </p:txBody>
      </p:sp>
      <p:sp>
        <p:nvSpPr>
          <p:cNvPr id="20" name="ellipse-200">
            <a:extLst xmlns:a="http://schemas.openxmlformats.org/drawingml/2006/main">
              <a:ext uri="{FF2B5EF4-FFF2-40B4-BE49-F238E27FC236}">
                <a16:creationId xmlns:a16="http://schemas.microsoft.com/office/drawing/2014/main" id="{CE03DD54-DB2D-48AA-A44B-012F990B3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404812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5CB9"/>
          </a:solidFill>
          <a:ln xmlns:a="http://schemas.openxmlformats.org/drawingml/2006/main" w="0">
            <a:noFill/>
          </a:ln>
        </p:spPr>
      </p:sp>
      <p:sp>
        <p:nvSpPr>
          <p:cNvPr id="21" name="ellipse-201">
            <a:extLst xmlns:a="http://schemas.openxmlformats.org/drawingml/2006/main">
              <a:ext uri="{FF2B5EF4-FFF2-40B4-BE49-F238E27FC236}">
                <a16:creationId xmlns:a16="http://schemas.microsoft.com/office/drawing/2014/main" id="{86A9F95B-C481-4B19-9EA0-7B9C5CA6C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924175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5CB9"/>
          </a:solidFill>
          <a:ln xmlns:a="http://schemas.openxmlformats.org/drawingml/2006/main" w="0">
            <a:noFill/>
          </a:ln>
        </p:spPr>
      </p:sp>
      <p:cxnSp>
        <p:nvCxnSpPr>
          <p:cNvPr id="227" name=""/>
          <p:cNvCxnSpPr>
            <a:stCxn xmlns:a="http://schemas.openxmlformats.org/drawingml/2006/main" id="20" idx="6"/>
            <a:endCxn xmlns:a="http://schemas.openxmlformats.org/drawingml/2006/main" id="21" idx="2"/>
          </p:cNvCxnSpPr>
          <p:nvPr/>
        </p:nvCxnSpPr>
        <p:spPr>
          <a:xfrm xmlns:a="http://schemas.openxmlformats.org/drawingml/2006/main" flipV="1">
            <a:off x="1647825" y="2962275"/>
            <a:ext cx="2352675" cy="1123950"/>
          </a:xfrm>
          <a:prstGeom xmlns:a="http://schemas.openxmlformats.org/drawingml/2006/main" prst="bentConnector3">
            <a:avLst>
              <a:gd name="adj1" fmla="val 50000"/>
            </a:avLst>
          </a:prstGeom>
          <a:ln xmlns:a="http://schemas.openxmlformats.org/drawingml/2006/main" w="14288">
            <a:solidFill>
              <a:srgbClr val="4299E1"/>
            </a:solidFill>
          </a:ln>
        </p:spPr>
      </p:cxnSp>
      <p:sp>
        <p:nvSpPr>
          <p:cNvPr id="23" name="rect-202">
            <a:extLst xmlns:a="http://schemas.openxmlformats.org/drawingml/2006/main">
              <a:ext uri="{FF2B5EF4-FFF2-40B4-BE49-F238E27FC236}">
                <a16:creationId xmlns:a16="http://schemas.microsoft.com/office/drawing/2014/main" id="{2FFECA1A-4F39-4901-AC88-957C2F7C5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314950"/>
            <a:ext cx="26289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pic>
        <p:nvPicPr>
          <p:cNvPr id="2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cc5ac92c244e3e"/>
          <a:stretch xmlns:a="http://schemas.openxmlformats.org/drawingml/2006/main"/>
        </p:blipFill>
        <p:spPr>
          <a:xfrm xmlns:a="http://schemas.openxmlformats.org/drawingml/2006/main">
            <a:off x="647700" y="5457825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25" name="textbox-204">
            <a:extLst xmlns:a="http://schemas.openxmlformats.org/drawingml/2006/main">
              <a:ext uri="{FF2B5EF4-FFF2-40B4-BE49-F238E27FC236}">
                <a16:creationId xmlns:a16="http://schemas.microsoft.com/office/drawing/2014/main" id="{C6B9F037-6812-4E0B-ADF7-EEB9FBE76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5410200"/>
            <a:ext cx="19145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제품 정렬</a:t>
            </a:r>
          </a:p>
        </p:txBody>
      </p:sp>
      <p:sp>
        <p:nvSpPr>
          <p:cNvPr id="26" name="textbox-205">
            <a:extLst xmlns:a="http://schemas.openxmlformats.org/drawingml/2006/main">
              <a:ext uri="{FF2B5EF4-FFF2-40B4-BE49-F238E27FC236}">
                <a16:creationId xmlns:a16="http://schemas.microsoft.com/office/drawing/2014/main" id="{B77F96D0-F09A-4791-BCDD-4F5369BDC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5772150"/>
            <a:ext cx="19145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1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검사용 트레이</a:t>
            </a:r>
          </a:p>
        </p:txBody>
      </p:sp>
      <p:sp>
        <p:nvSpPr>
          <p:cNvPr id="27" name="rect-206">
            <a:extLst xmlns:a="http://schemas.openxmlformats.org/drawingml/2006/main">
              <a:ext uri="{FF2B5EF4-FFF2-40B4-BE49-F238E27FC236}">
                <a16:creationId xmlns:a16="http://schemas.microsoft.com/office/drawing/2014/main" id="{25789192-2784-4056-81CA-5413F0278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10200"/>
            <a:ext cx="26289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</p:sp>
      <p:sp>
        <p:nvSpPr>
          <p:cNvPr id="28" name="rect-207">
            <a:extLst xmlns:a="http://schemas.openxmlformats.org/drawingml/2006/main">
              <a:ext uri="{FF2B5EF4-FFF2-40B4-BE49-F238E27FC236}">
                <a16:creationId xmlns:a16="http://schemas.microsoft.com/office/drawing/2014/main" id="{D4299A7E-6163-4FD1-9700-CD77E3A25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5314950"/>
            <a:ext cx="26289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pic>
        <p:nvPicPr>
          <p:cNvPr id="2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38d02cca9b4356"/>
          <a:stretch xmlns:a="http://schemas.openxmlformats.org/drawingml/2006/main"/>
        </p:blipFill>
        <p:spPr>
          <a:xfrm xmlns:a="http://schemas.openxmlformats.org/drawingml/2006/main">
            <a:off x="3505200" y="5457825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30" name="textbox-209">
            <a:extLst xmlns:a="http://schemas.openxmlformats.org/drawingml/2006/main">
              <a:ext uri="{FF2B5EF4-FFF2-40B4-BE49-F238E27FC236}">
                <a16:creationId xmlns:a16="http://schemas.microsoft.com/office/drawing/2014/main" id="{E603A39D-DF8B-414E-BB23-DB64C9EB6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5410200"/>
            <a:ext cx="19145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로봇 촬영</a:t>
            </a:r>
          </a:p>
        </p:txBody>
      </p:sp>
      <p:sp>
        <p:nvSpPr>
          <p:cNvPr id="31" name="textbox-210">
            <a:extLst xmlns:a="http://schemas.openxmlformats.org/drawingml/2006/main">
              <a:ext uri="{FF2B5EF4-FFF2-40B4-BE49-F238E27FC236}">
                <a16:creationId xmlns:a16="http://schemas.microsoft.com/office/drawing/2014/main" id="{65F4A72C-2545-48C6-AAE3-C909927C8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5772150"/>
            <a:ext cx="19145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1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카메라·조명</a:t>
            </a:r>
          </a:p>
        </p:txBody>
      </p:sp>
      <p:sp>
        <p:nvSpPr>
          <p:cNvPr id="32" name="rect-211">
            <a:extLst xmlns:a="http://schemas.openxmlformats.org/drawingml/2006/main">
              <a:ext uri="{FF2B5EF4-FFF2-40B4-BE49-F238E27FC236}">
                <a16:creationId xmlns:a16="http://schemas.microsoft.com/office/drawing/2014/main" id="{5EFDABFE-BE0B-46B8-8065-A6742B5B9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5410200"/>
            <a:ext cx="26289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</p:sp>
      <p:sp>
        <p:nvSpPr>
          <p:cNvPr id="33" name="rect-212">
            <a:extLst xmlns:a="http://schemas.openxmlformats.org/drawingml/2006/main">
              <a:ext uri="{FF2B5EF4-FFF2-40B4-BE49-F238E27FC236}">
                <a16:creationId xmlns:a16="http://schemas.microsoft.com/office/drawing/2014/main" id="{E64E44DB-F9E3-4736-8438-0659D23AE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5314950"/>
            <a:ext cx="26289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A365D"/>
          </a:solidFill>
          <a:ln xmlns:a="http://schemas.openxmlformats.org/drawingml/2006/main" w="0">
            <a:noFill/>
          </a:ln>
        </p:spPr>
      </p:sp>
      <p:pic>
        <p:nvPicPr>
          <p:cNvPr id="2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c5c9a89064491c"/>
          <a:stretch xmlns:a="http://schemas.openxmlformats.org/drawingml/2006/main"/>
        </p:blipFill>
        <p:spPr>
          <a:xfrm xmlns:a="http://schemas.openxmlformats.org/drawingml/2006/main">
            <a:off x="6362700" y="5457825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35" name="textbox-214">
            <a:extLst xmlns:a="http://schemas.openxmlformats.org/drawingml/2006/main">
              <a:ext uri="{FF2B5EF4-FFF2-40B4-BE49-F238E27FC236}">
                <a16:creationId xmlns:a16="http://schemas.microsoft.com/office/drawing/2014/main" id="{4C69D825-F2DE-4461-AD95-3653B164A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5410200"/>
            <a:ext cx="19145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1">
                <a:solidFill>
                  <a:srgbClr val="FFFFFF"/>
                </a:solidFill>
                <a:latin typeface="Noto Sans KR"/>
                <a:ea typeface="Noto Sans KR"/>
                <a:cs typeface="Noto Sans KR"/>
              </a:rPr>
              <a:t>AI 판정</a:t>
            </a:r>
          </a:p>
        </p:txBody>
      </p:sp>
      <p:sp>
        <p:nvSpPr>
          <p:cNvPr id="36" name="textbox-215">
            <a:extLst xmlns:a="http://schemas.openxmlformats.org/drawingml/2006/main">
              <a:ext uri="{FF2B5EF4-FFF2-40B4-BE49-F238E27FC236}">
                <a16:creationId xmlns:a16="http://schemas.microsoft.com/office/drawing/2014/main" id="{749A1E7F-7316-4DE7-A726-98FEBE8E0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5772150"/>
            <a:ext cx="19145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125" b="0">
                <a:solidFill>
                  <a:srgbClr val="A8CBE8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0">
                <a:solidFill>
                  <a:srgbClr val="A8CBE8"/>
                </a:solidFill>
                <a:latin typeface="Noto Sans KR"/>
                <a:ea typeface="Noto Sans KR"/>
                <a:cs typeface="Noto Sans KR"/>
              </a:rPr>
              <a:t>도금 상태 구분</a:t>
            </a:r>
          </a:p>
        </p:txBody>
      </p:sp>
      <p:sp>
        <p:nvSpPr>
          <p:cNvPr id="37" name="rect-216">
            <a:extLst xmlns:a="http://schemas.openxmlformats.org/drawingml/2006/main">
              <a:ext uri="{FF2B5EF4-FFF2-40B4-BE49-F238E27FC236}">
                <a16:creationId xmlns:a16="http://schemas.microsoft.com/office/drawing/2014/main" id="{C4FC9C0F-4E38-401D-83E9-7F844F159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5410200"/>
            <a:ext cx="26289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</p:sp>
      <p:sp>
        <p:nvSpPr>
          <p:cNvPr id="38" name="rect-217">
            <a:extLst xmlns:a="http://schemas.openxmlformats.org/drawingml/2006/main">
              <a:ext uri="{FF2B5EF4-FFF2-40B4-BE49-F238E27FC236}">
                <a16:creationId xmlns:a16="http://schemas.microsoft.com/office/drawing/2014/main" id="{2D61D3AA-5FC8-411A-B042-7BE2F6882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5314950"/>
            <a:ext cx="26289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0">
            <a:noFill/>
          </a:ln>
        </p:spPr>
      </p:sp>
      <p:pic>
        <p:nvPicPr>
          <p:cNvPr id="2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75b3604eee4d58"/>
          <a:stretch xmlns:a="http://schemas.openxmlformats.org/drawingml/2006/main"/>
        </p:blipFill>
        <p:spPr>
          <a:xfrm xmlns:a="http://schemas.openxmlformats.org/drawingml/2006/main">
            <a:off x="9220200" y="5457825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40" name="textbox-219">
            <a:extLst xmlns:a="http://schemas.openxmlformats.org/drawingml/2006/main">
              <a:ext uri="{FF2B5EF4-FFF2-40B4-BE49-F238E27FC236}">
                <a16:creationId xmlns:a16="http://schemas.microsoft.com/office/drawing/2014/main" id="{594A9D57-57DC-4CE4-ACB9-1DB419165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5410200"/>
            <a:ext cx="19145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defRPr>
            </a:pPr>
            <a:r>
              <a:rPr sz="1725" b="1">
                <a:solidFill>
                  <a:srgbClr val="20324A"/>
                </a:solidFill>
                <a:latin typeface="Noto Sans KR"/>
                <a:ea typeface="Noto Sans KR"/>
                <a:cs typeface="Noto Sans KR"/>
              </a:rPr>
              <a:t>불량품 분리</a:t>
            </a:r>
          </a:p>
        </p:txBody>
      </p:sp>
      <p:sp>
        <p:nvSpPr>
          <p:cNvPr id="41" name="textbox-220">
            <a:extLst xmlns:a="http://schemas.openxmlformats.org/drawingml/2006/main">
              <a:ext uri="{FF2B5EF4-FFF2-40B4-BE49-F238E27FC236}">
                <a16:creationId xmlns:a16="http://schemas.microsoft.com/office/drawing/2014/main" id="{1EEFA4D0-BD53-4E95-85EB-5B53A50D2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5772150"/>
            <a:ext cx="19145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1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defRPr>
            </a:pPr>
            <a:r>
              <a:rPr sz="1125" b="0">
                <a:solidFill>
                  <a:srgbClr val="4A5568"/>
                </a:solidFill>
                <a:latin typeface="Noto Sans KR"/>
                <a:ea typeface="Noto Sans KR"/>
                <a:cs typeface="Noto Sans KR"/>
              </a:rPr>
              <a:t>NG 분리 그리퍼</a:t>
            </a:r>
          </a:p>
        </p:txBody>
      </p:sp>
      <p:sp>
        <p:nvSpPr>
          <p:cNvPr id="42" name="rect-221">
            <a:extLst xmlns:a="http://schemas.openxmlformats.org/drawingml/2006/main">
              <a:ext uri="{FF2B5EF4-FFF2-40B4-BE49-F238E27FC236}">
                <a16:creationId xmlns:a16="http://schemas.microsoft.com/office/drawing/2014/main" id="{2129C635-EC95-446B-893E-6B4A9F533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5410200"/>
            <a:ext cx="26289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</p:sp>
      <p:cxnSp>
        <p:nvCxnSpPr>
          <p:cNvPr id="248" name=""/>
          <p:cNvCxnSpPr>
            <a:stCxn xmlns:a="http://schemas.openxmlformats.org/drawingml/2006/main" id="27" idx="3"/>
            <a:endCxn xmlns:a="http://schemas.openxmlformats.org/drawingml/2006/main" id="32" idx="1"/>
          </p:cNvCxnSpPr>
          <p:nvPr/>
        </p:nvCxnSpPr>
        <p:spPr>
          <a:xfrm xmlns:a="http://schemas.openxmlformats.org/drawingml/2006/main">
            <a:off x="3124200" y="5624513"/>
            <a:ext cx="2286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cxnSp>
        <p:nvCxnSpPr>
          <p:cNvPr id="249" name=""/>
          <p:cNvCxnSpPr>
            <a:stCxn xmlns:a="http://schemas.openxmlformats.org/drawingml/2006/main" id="32" idx="3"/>
            <a:endCxn xmlns:a="http://schemas.openxmlformats.org/drawingml/2006/main" id="37" idx="1"/>
          </p:cNvCxnSpPr>
          <p:nvPr/>
        </p:nvCxnSpPr>
        <p:spPr>
          <a:xfrm xmlns:a="http://schemas.openxmlformats.org/drawingml/2006/main">
            <a:off x="5981700" y="5624513"/>
            <a:ext cx="2286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cxnSp>
        <p:nvCxnSpPr>
          <p:cNvPr id="250" name=""/>
          <p:cNvCxnSpPr>
            <a:stCxn xmlns:a="http://schemas.openxmlformats.org/drawingml/2006/main" id="37" idx="3"/>
            <a:endCxn xmlns:a="http://schemas.openxmlformats.org/drawingml/2006/main" id="42" idx="1"/>
          </p:cNvCxnSpPr>
          <p:nvPr/>
        </p:nvCxnSpPr>
        <p:spPr>
          <a:xfrm xmlns:a="http://schemas.openxmlformats.org/drawingml/2006/main">
            <a:off x="8839200" y="5624513"/>
            <a:ext cx="2286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4299E1"/>
            </a:solidFill>
            <a:tailEnd type="triangle" w="sm" len="sm"/>
          </a:ln>
        </p:spPr>
      </p:cxnSp>
      <p:sp>
        <p:nvSpPr>
          <p:cNvPr id="46" name="textbox-222">
            <a:extLst xmlns:a="http://schemas.openxmlformats.org/drawingml/2006/main">
              <a:ext uri="{FF2B5EF4-FFF2-40B4-BE49-F238E27FC236}">
                <a16:creationId xmlns:a16="http://schemas.microsoft.com/office/drawing/2014/main" id="{34638725-B5E4-4C40-9592-93B69E5C6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6153150"/>
            <a:ext cx="3124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</a:defRPr>
            </a:pPr>
            <a:r>
              <a:rPr sz="1350" b="1">
                <a:solidFill>
                  <a:srgbClr val="005CB9"/>
                </a:solidFill>
                <a:latin typeface="Noto Sans KR"/>
                <a:ea typeface="Noto Sans KR"/>
                <a:cs typeface="Noto Sans KR"/>
                <a:hlinkClick xmlns:r="http://schemas.openxmlformats.org/officeDocument/2006/relationships" r:id="R8902799012e441a9"/>
              </a:rPr>
              <a:t>[영상 링크] 미세홀 검사</a:t>
            </a:r>
          </a:p>
        </p:txBody>
      </p:sp>
    </p:spTree>
    <p:extLst>
      <p:ext uri="{BB962C8B-B14F-4D97-AF65-F5344CB8AC3E}">
        <p14:creationId xmlns:p14="http://schemas.microsoft.com/office/powerpoint/2010/main" val="124597348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2026-09-06T02:28:32.4640000Z</dcterms:created>
  <dcterms:modified xsi:type="dcterms:W3CDTF">2026-09-06T02:28:32.4640000Z</dcterms:modified>
</coreProperties>
</file>