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e2e1f24e67c4881" /><Relationship Type="http://schemas.openxmlformats.org/officeDocument/2006/relationships/extended-properties" Target="/docProps/app.xml" Id="Rdd527022b0084ad7" /><Relationship Type="http://schemas.openxmlformats.org/officeDocument/2006/relationships/officeDocument" Target="/ppt/presentation.xml" Id="Rc2773676f437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58e0a451ef42b4"/>
  </p:sldMasterIdLst>
  <p:notesMasterIdLst>
    <p:notesMasterId xmlns:r="http://schemas.openxmlformats.org/officeDocument/2006/relationships" r:id="R620232f1f7684d62"/>
  </p:notesMasterIdLst>
  <p:sldIdLst>
    <p:sldId xmlns:r="http://schemas.openxmlformats.org/officeDocument/2006/relationships" id="256" r:id="R00362c7440934a9b"/>
    <p:sldId xmlns:r="http://schemas.openxmlformats.org/officeDocument/2006/relationships" id="257" r:id="R70e17f6914594b8c"/>
    <p:sldId xmlns:r="http://schemas.openxmlformats.org/officeDocument/2006/relationships" id="258" r:id="R8cf069f141cf45f6"/>
    <p:sldId xmlns:r="http://schemas.openxmlformats.org/officeDocument/2006/relationships" id="259" r:id="R1da7dc0a9e754622"/>
    <p:sldId xmlns:r="http://schemas.openxmlformats.org/officeDocument/2006/relationships" id="260" r:id="R1a99df0a1eac4fe8"/>
    <p:sldId xmlns:r="http://schemas.openxmlformats.org/officeDocument/2006/relationships" id="261" r:id="Rf8bdab451be044a6"/>
    <p:sldId xmlns:r="http://schemas.openxmlformats.org/officeDocument/2006/relationships" id="262" r:id="R0de7232dd63f4025"/>
    <p:sldId xmlns:r="http://schemas.openxmlformats.org/officeDocument/2006/relationships" id="263" r:id="R0aa50ca519654eb8"/>
    <p:sldId xmlns:r="http://schemas.openxmlformats.org/officeDocument/2006/relationships" id="264" r:id="R0287d63292374c52"/>
    <p:sldId xmlns:r="http://schemas.openxmlformats.org/officeDocument/2006/relationships" id="265" r:id="R4cd0cf6c43df4c51"/>
    <p:sldId xmlns:r="http://schemas.openxmlformats.org/officeDocument/2006/relationships" id="266" r:id="R4d48c269886644c3"/>
    <p:sldId xmlns:r="http://schemas.openxmlformats.org/officeDocument/2006/relationships" id="267" r:id="Rb7a0b14d9ba8453c"/>
    <p:sldId xmlns:r="http://schemas.openxmlformats.org/officeDocument/2006/relationships" id="268" r:id="Rabc18c9f77644d4b"/>
    <p:sldId xmlns:r="http://schemas.openxmlformats.org/officeDocument/2006/relationships" id="269" r:id="R6bd10723475345ca"/>
    <p:sldId xmlns:r="http://schemas.openxmlformats.org/officeDocument/2006/relationships" id="270" r:id="R75df033a8c014857"/>
    <p:sldId xmlns:r="http://schemas.openxmlformats.org/officeDocument/2006/relationships" id="271" r:id="Rac771ae483554165"/>
    <p:sldId xmlns:r="http://schemas.openxmlformats.org/officeDocument/2006/relationships" id="272" r:id="R5f3ef5500bea4a17"/>
    <p:sldId xmlns:r="http://schemas.openxmlformats.org/officeDocument/2006/relationships" id="273" r:id="Ra9dfc17992c147c6"/>
    <p:sldId xmlns:r="http://schemas.openxmlformats.org/officeDocument/2006/relationships" id="274" r:id="R9b8f50f9065b4073"/>
    <p:sldId xmlns:r="http://schemas.openxmlformats.org/officeDocument/2006/relationships" id="275" r:id="R4062ef86acbf4c99"/>
    <p:sldId xmlns:r="http://schemas.openxmlformats.org/officeDocument/2006/relationships" id="276" r:id="R3d781d5c6dde452c"/>
    <p:sldId xmlns:r="http://schemas.openxmlformats.org/officeDocument/2006/relationships" id="277" r:id="Rd19690101a09454f"/>
    <p:sldId xmlns:r="http://schemas.openxmlformats.org/officeDocument/2006/relationships" id="278" r:id="R0febf87a671b42bf"/>
    <p:sldId xmlns:r="http://schemas.openxmlformats.org/officeDocument/2006/relationships" id="279" r:id="R3cc0e63f67df41a1"/>
    <p:sldId xmlns:r="http://schemas.openxmlformats.org/officeDocument/2006/relationships" id="280" r:id="Re297db710b884b8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238f73e849c4630" /><Relationship Type="http://schemas.openxmlformats.org/officeDocument/2006/relationships/slideMaster" Target="/ppt/slideMasters/slideMaster1.xml" Id="R1c58e0a451ef42b4" /><Relationship Type="http://schemas.openxmlformats.org/officeDocument/2006/relationships/notesMaster" Target="/ppt/notesMasters/notesMaster1.xml" Id="R620232f1f7684d62" /><Relationship Type="http://schemas.openxmlformats.org/officeDocument/2006/relationships/presProps" Target="/ppt/presProps.xml" Id="Reb78e915f7d74391" /><Relationship Type="http://schemas.openxmlformats.org/officeDocument/2006/relationships/tableStyles" Target="/ppt/tableStyles.xml" Id="Rfebe3dd55c4b473f" /><Relationship Type="http://schemas.openxmlformats.org/officeDocument/2006/relationships/slide" Target="/ppt/slides/slide1.xml" Id="R00362c7440934a9b" /><Relationship Type="http://schemas.openxmlformats.org/officeDocument/2006/relationships/slide" Target="/ppt/slides/slide2.xml" Id="R70e17f6914594b8c" /><Relationship Type="http://schemas.openxmlformats.org/officeDocument/2006/relationships/slide" Target="/ppt/slides/slide3.xml" Id="R8cf069f141cf45f6" /><Relationship Type="http://schemas.openxmlformats.org/officeDocument/2006/relationships/slide" Target="/ppt/slides/slide4.xml" Id="R1da7dc0a9e754622" /><Relationship Type="http://schemas.openxmlformats.org/officeDocument/2006/relationships/slide" Target="/ppt/slides/slide5.xml" Id="R1a99df0a1eac4fe8" /><Relationship Type="http://schemas.openxmlformats.org/officeDocument/2006/relationships/slide" Target="/ppt/slides/slide6.xml" Id="Rf8bdab451be044a6" /><Relationship Type="http://schemas.openxmlformats.org/officeDocument/2006/relationships/slide" Target="/ppt/slides/slide7.xml" Id="R0de7232dd63f4025" /><Relationship Type="http://schemas.openxmlformats.org/officeDocument/2006/relationships/slide" Target="/ppt/slides/slide8.xml" Id="R0aa50ca519654eb8" /><Relationship Type="http://schemas.openxmlformats.org/officeDocument/2006/relationships/slide" Target="/ppt/slides/slide9.xml" Id="R0287d63292374c52" /><Relationship Type="http://schemas.openxmlformats.org/officeDocument/2006/relationships/slide" Target="/ppt/slides/slide10.xml" Id="R4cd0cf6c43df4c51" /><Relationship Type="http://schemas.openxmlformats.org/officeDocument/2006/relationships/slide" Target="/ppt/slides/slide11.xml" Id="R4d48c269886644c3" /><Relationship Type="http://schemas.openxmlformats.org/officeDocument/2006/relationships/slide" Target="/ppt/slides/slide12.xml" Id="Rb7a0b14d9ba8453c" /><Relationship Type="http://schemas.openxmlformats.org/officeDocument/2006/relationships/slide" Target="/ppt/slides/slide13.xml" Id="Rabc18c9f77644d4b" /><Relationship Type="http://schemas.openxmlformats.org/officeDocument/2006/relationships/slide" Target="/ppt/slides/slide14.xml" Id="R6bd10723475345ca" /><Relationship Type="http://schemas.openxmlformats.org/officeDocument/2006/relationships/slide" Target="/ppt/slides/slide15.xml" Id="R75df033a8c014857" /><Relationship Type="http://schemas.openxmlformats.org/officeDocument/2006/relationships/slide" Target="/ppt/slides/slide16.xml" Id="Rac771ae483554165" /><Relationship Type="http://schemas.openxmlformats.org/officeDocument/2006/relationships/slide" Target="/ppt/slides/slide17.xml" Id="R5f3ef5500bea4a17" /><Relationship Type="http://schemas.openxmlformats.org/officeDocument/2006/relationships/slide" Target="/ppt/slides/slide18.xml" Id="Ra9dfc17992c147c6" /><Relationship Type="http://schemas.openxmlformats.org/officeDocument/2006/relationships/slide" Target="/ppt/slides/slide19.xml" Id="R9b8f50f9065b4073" /><Relationship Type="http://schemas.openxmlformats.org/officeDocument/2006/relationships/slide" Target="/ppt/slides/slide20.xml" Id="R4062ef86acbf4c99" /><Relationship Type="http://schemas.openxmlformats.org/officeDocument/2006/relationships/slide" Target="/ppt/slides/slide21.xml" Id="R3d781d5c6dde452c" /><Relationship Type="http://schemas.openxmlformats.org/officeDocument/2006/relationships/slide" Target="/ppt/slides/slide22.xml" Id="Rd19690101a09454f" /><Relationship Type="http://schemas.openxmlformats.org/officeDocument/2006/relationships/slide" Target="/ppt/slides/slide23.xml" Id="R0febf87a671b42bf" /><Relationship Type="http://schemas.openxmlformats.org/officeDocument/2006/relationships/slide" Target="/ppt/slides/slide24.xml" Id="R3cc0e63f67df41a1" /><Relationship Type="http://schemas.openxmlformats.org/officeDocument/2006/relationships/slide" Target="/ppt/slides/slide25.xml" Id="Re297db710b884b8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e5efa3b044c4d1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407516c6d9442d1" /><Relationship Type="http://schemas.openxmlformats.org/officeDocument/2006/relationships/notesMaster" Target="/ppt/notesMasters/notesMaster1.xml" Id="R02c88c49f1ff433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ee5797a44184017" /><Relationship Type="http://schemas.openxmlformats.org/officeDocument/2006/relationships/notesMaster" Target="/ppt/notesMasters/notesMaster1.xml" Id="R1beee974a43a49b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47f7b2422364686" /><Relationship Type="http://schemas.openxmlformats.org/officeDocument/2006/relationships/notesMaster" Target="/ppt/notesMasters/notesMaster1.xml" Id="R917183aa044044e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e9d62930c364b04" /><Relationship Type="http://schemas.openxmlformats.org/officeDocument/2006/relationships/notesMaster" Target="/ppt/notesMasters/notesMaster1.xml" Id="R62c3ea72a8a244a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c9f498402834836" /><Relationship Type="http://schemas.openxmlformats.org/officeDocument/2006/relationships/notesMaster" Target="/ppt/notesMasters/notesMaster1.xml" Id="Re76f08df5d4e4f1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7c3e0ebb4d44e9b" /><Relationship Type="http://schemas.openxmlformats.org/officeDocument/2006/relationships/notesMaster" Target="/ppt/notesMasters/notesMaster1.xml" Id="R2b84eb8c58ba45b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12297ba13c64f23" /><Relationship Type="http://schemas.openxmlformats.org/officeDocument/2006/relationships/notesMaster" Target="/ppt/notesMasters/notesMaster1.xml" Id="R042804588b05482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8ed81461a40490b" /><Relationship Type="http://schemas.openxmlformats.org/officeDocument/2006/relationships/notesMaster" Target="/ppt/notesMasters/notesMaster1.xml" Id="R69e8455c62d54b0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d17349ff34941ba" /><Relationship Type="http://schemas.openxmlformats.org/officeDocument/2006/relationships/notesMaster" Target="/ppt/notesMasters/notesMaster1.xml" Id="R17329c33f566483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627cfaea80734b11" /><Relationship Type="http://schemas.openxmlformats.org/officeDocument/2006/relationships/notesMaster" Target="/ppt/notesMasters/notesMaster1.xml" Id="R79d79955040d4a3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edf4b3488674823" /><Relationship Type="http://schemas.openxmlformats.org/officeDocument/2006/relationships/notesMaster" Target="/ppt/notesMasters/notesMaster1.xml" Id="R120e1f4d43704f1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63cb5368c4f40b5" /><Relationship Type="http://schemas.openxmlformats.org/officeDocument/2006/relationships/notesMaster" Target="/ppt/notesMasters/notesMaster1.xml" Id="Rc4f6d948a0b14aa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ca5cd62a3a74cf2" /><Relationship Type="http://schemas.openxmlformats.org/officeDocument/2006/relationships/notesMaster" Target="/ppt/notesMasters/notesMaster1.xml" Id="Reca06f1542e84bdb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7aa288de933445fd" /><Relationship Type="http://schemas.openxmlformats.org/officeDocument/2006/relationships/notesMaster" Target="/ppt/notesMasters/notesMaster1.xml" Id="R31161d6fbfa44ecb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436391bacb334f33" /><Relationship Type="http://schemas.openxmlformats.org/officeDocument/2006/relationships/notesMaster" Target="/ppt/notesMasters/notesMaster1.xml" Id="Re6f8014664f9487a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6e3b1f43c2e24583" /><Relationship Type="http://schemas.openxmlformats.org/officeDocument/2006/relationships/notesMaster" Target="/ppt/notesMasters/notesMaster1.xml" Id="R377d2b29484d4d6d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59f9fc87247b405e" /><Relationship Type="http://schemas.openxmlformats.org/officeDocument/2006/relationships/notesMaster" Target="/ppt/notesMasters/notesMaster1.xml" Id="Rda07eff0b7814dd2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9399548ce69a4fd1" /><Relationship Type="http://schemas.openxmlformats.org/officeDocument/2006/relationships/notesMaster" Target="/ppt/notesMasters/notesMaster1.xml" Id="Rc8d7823a49664d1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7ea2140425b4ef0" /><Relationship Type="http://schemas.openxmlformats.org/officeDocument/2006/relationships/notesMaster" Target="/ppt/notesMasters/notesMaster1.xml" Id="R18bca56e6b64452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2b1114185ab4e15" /><Relationship Type="http://schemas.openxmlformats.org/officeDocument/2006/relationships/notesMaster" Target="/ppt/notesMasters/notesMaster1.xml" Id="R2ffce737e0784a7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5eaa7a28d464941" /><Relationship Type="http://schemas.openxmlformats.org/officeDocument/2006/relationships/notesMaster" Target="/ppt/notesMasters/notesMaster1.xml" Id="R840652f1dde3450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287679967f64e71" /><Relationship Type="http://schemas.openxmlformats.org/officeDocument/2006/relationships/notesMaster" Target="/ppt/notesMasters/notesMaster1.xml" Id="R29f6e938231246d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ce351e862584b26" /><Relationship Type="http://schemas.openxmlformats.org/officeDocument/2006/relationships/notesMaster" Target="/ppt/notesMasters/notesMaster1.xml" Id="Rb2dc3d779790454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fd669f7707f4152" /><Relationship Type="http://schemas.openxmlformats.org/officeDocument/2006/relationships/notesMaster" Target="/ppt/notesMasters/notesMaster1.xml" Id="R3896590ed13b405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2744a091f9a438a" /><Relationship Type="http://schemas.openxmlformats.org/officeDocument/2006/relationships/notesMaster" Target="/ppt/notesMasters/notesMaster1.xml" Id="Ra8dfeac3d50548b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ARTBOT 로봇 자동화 구축 사례. 2023년 사례는 법인 설립 전 팀 수행 경험입니다.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최종점검보고서 p.9 발췌 최종점검보고서 기준, 해당 도입 공정의 전후 비교입니다. 원문 비율은 도입 전 대비 비율입니다.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현장 설치·시운전 자료와 공정 배치도를 바탕으로 구성한 사례입니다.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현장 설치·시운전 자료와 공정 배치도를 바탕으로 구성한 사례입니다.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공정 배치도 발췌 현장 설치·시운전 자료와 공정 배치도를 바탕으로 구성한 사례입니다.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검사기 구성도와 광학 테스트자료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검사기 구성도와 광학 테스트자료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검사기 구성 도면 p.8 발췌 검사기 구성도와 광학 테스트자료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2023년 ARTBOT 팀 수행경력(법인 설립 전). 해당 제품분류 평가 12,825장 기준이며 불량검출 지표와 구분됩니다.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2023년 ARTBOT 팀 수행경력(법인 설립 전). 해당 제품분류 평가 12,825장 기준이며 불량검출 지표와 구분됩니다.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최종 결과보고서 p.16 발췌 2023년 ARTBOT 팀 수행경력(법인 설립 전). 해당 제품분류 평가 12,825장 기준이며 불량검출 지표와 구분됩니다.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결과보고서 기준, 해당 도입 공정의 전후 비교입니다.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2023년 ARTBOT 팀 수행경력(법인 설립 전). 최종평가 발표자료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2023년 ARTBOT 팀 수행경력(법인 설립 전). 최종평가 발표자료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최종평가 발표 슬라이드 5 발췌 2023년 ARTBOT 팀 수행경력(법인 설립 전). 최종평가 발표자료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2023년 ARTBOT 팀 수행경력(법인 설립 전). 현장 장착·표시화면 사례입니다.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2023년 ARTBOT 팀 수행경력(법인 설립 전). 현장 장착·표시화면 사례입니다.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최종 결과보고서 p.27 발췌 2023년 ARTBOT 팀 수행경력(법인 설립 전). 현장 장착·표시화면 사례입니다.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결과보고서 기준, 해당 도입 공정의 전후 비교입니다.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결과보고서 p.9(인쇄 p.13) 발췌 결과보고서 기준, 해당 도입 공정의 전후 비교입니다.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2025년 첨단제조로봇 실증사업(산업통상자원부·한국로봇산업진흥원) 최종보고서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2025년 첨단제조로봇 실증사업(산업통상자원부·한국로봇산업진흥원) 최종보고서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최종보고서 p.20 발췌 2025년 첨단제조로봇 실증사업(산업통상자원부·한국로봇산업진흥원) 최종보고서 기준.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최종점검보고서 기준, 해당 도입 공정의 전후 비교입니다. 원문 비율은 도입 전 대비 비율입니다.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최종점검보고서 기준, 해당 도입 공정의 전후 비교입니다. 원문 비율은 도입 전 대비 비율입니다.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d4eb78e8c42f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fbccd1e4b9949ff" /><Relationship Type="http://schemas.openxmlformats.org/officeDocument/2006/relationships/slideLayout" Target="/ppt/slideLayouts/slideLayout1.xml" Id="R54b15fb12de641e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15fb12de641e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13adfb1c145db" /><Relationship Type="http://schemas.openxmlformats.org/officeDocument/2006/relationships/notesSlide" Target="/ppt/notesSlides/notesSlide1.xml" Id="R40b387f42de34d6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fcfdd47f54c1d" /><Relationship Type="http://schemas.openxmlformats.org/officeDocument/2006/relationships/image" Target="/ppt/media/image3.png" Id="Ra920fa23c9e14c52" /><Relationship Type="http://schemas.openxmlformats.org/officeDocument/2006/relationships/notesSlide" Target="/ppt/notesSlides/notesSlide10.xml" Id="R5e44d02ecbb14a6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619d6c15a4e3a" /><Relationship Type="http://schemas.openxmlformats.org/officeDocument/2006/relationships/image" Target="/ppt/media/image4.jpeg" Id="R9d1daf30863640fb" /><Relationship Type="http://schemas.openxmlformats.org/officeDocument/2006/relationships/notesSlide" Target="/ppt/notesSlides/notesSlide11.xml" Id="Rb3b6bcc854f84ba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843c1b2bc4dc4" /><Relationship Type="http://schemas.openxmlformats.org/officeDocument/2006/relationships/notesSlide" Target="/ppt/notesSlides/notesSlide12.xml" Id="Ra8484b1a363d4ee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dd2b419af4cbc" /><Relationship Type="http://schemas.openxmlformats.org/officeDocument/2006/relationships/image" Target="/ppt/media/image4.png" Id="Rf22361ef89f7410c" /><Relationship Type="http://schemas.openxmlformats.org/officeDocument/2006/relationships/notesSlide" Target="/ppt/notesSlides/notesSlide13.xml" Id="R4b0c8aa120ef4db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83706928e47b6" /><Relationship Type="http://schemas.openxmlformats.org/officeDocument/2006/relationships/image" Target="/ppt/media/image5.jpeg" Id="Ref99a687a9e347a0" /><Relationship Type="http://schemas.openxmlformats.org/officeDocument/2006/relationships/notesSlide" Target="/ppt/notesSlides/notesSlide14.xml" Id="R7cda78e26af2482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40ec407a74f89" /><Relationship Type="http://schemas.openxmlformats.org/officeDocument/2006/relationships/notesSlide" Target="/ppt/notesSlides/notesSlide15.xml" Id="Rb57d34d5edb3464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522ec706241d0" /><Relationship Type="http://schemas.openxmlformats.org/officeDocument/2006/relationships/image" Target="/ppt/media/image5.png" Id="R1af339610ab344cd" /><Relationship Type="http://schemas.openxmlformats.org/officeDocument/2006/relationships/notesSlide" Target="/ppt/notesSlides/notesSlide16.xml" Id="R0c993752003b457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f7d3612164eaf" /><Relationship Type="http://schemas.openxmlformats.org/officeDocument/2006/relationships/image" Target="/ppt/media/image6.jpeg" Id="R29d71e2fbb354cf5" /><Relationship Type="http://schemas.openxmlformats.org/officeDocument/2006/relationships/notesSlide" Target="/ppt/notesSlides/notesSlide17.xml" Id="R2cb470b844be4a3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896b12e4342f4" /><Relationship Type="http://schemas.openxmlformats.org/officeDocument/2006/relationships/notesSlide" Target="/ppt/notesSlides/notesSlide18.xml" Id="Rc4b061bcccf241b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69a1d17d54e17" /><Relationship Type="http://schemas.openxmlformats.org/officeDocument/2006/relationships/image" Target="/ppt/media/image6.png" Id="R4692753d19e64473" /><Relationship Type="http://schemas.openxmlformats.org/officeDocument/2006/relationships/notesSlide" Target="/ppt/notesSlides/notesSlide19.xml" Id="Rd4a6d2060daa47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02211edbe44b2" /><Relationship Type="http://schemas.openxmlformats.org/officeDocument/2006/relationships/image" Target="/ppt/media/image.jpeg" Id="R31af1acaca114b7f" /><Relationship Type="http://schemas.openxmlformats.org/officeDocument/2006/relationships/notesSlide" Target="/ppt/notesSlides/notesSlide2.xml" Id="R365fd821b83748be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99ba694ab40f7" /><Relationship Type="http://schemas.openxmlformats.org/officeDocument/2006/relationships/image" Target="/ppt/media/image7.jpeg" Id="Rc9c0190a84484fd1" /><Relationship Type="http://schemas.openxmlformats.org/officeDocument/2006/relationships/notesSlide" Target="/ppt/notesSlides/notesSlide20.xml" Id="Rbe31bb884a774c53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c6ed30a5c46e7" /><Relationship Type="http://schemas.openxmlformats.org/officeDocument/2006/relationships/notesSlide" Target="/ppt/notesSlides/notesSlide21.xml" Id="R95a62476ecfd410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4383e92b44694" /><Relationship Type="http://schemas.openxmlformats.org/officeDocument/2006/relationships/image" Target="/ppt/media/image7.png" Id="R503249027b8d4435" /><Relationship Type="http://schemas.openxmlformats.org/officeDocument/2006/relationships/notesSlide" Target="/ppt/notesSlides/notesSlide22.xml" Id="Ra85b8edae6f8485d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352c33422490e" /><Relationship Type="http://schemas.openxmlformats.org/officeDocument/2006/relationships/image" Target="/ppt/media/image8.jpeg" Id="Rbbdfc5092f674ae2" /><Relationship Type="http://schemas.openxmlformats.org/officeDocument/2006/relationships/notesSlide" Target="/ppt/notesSlides/notesSlide23.xml" Id="Rbf7657d4010b4142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64f16b9f6443b" /><Relationship Type="http://schemas.openxmlformats.org/officeDocument/2006/relationships/notesSlide" Target="/ppt/notesSlides/notesSlide24.xml" Id="R78103dd507544871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0224f6743424a" /><Relationship Type="http://schemas.openxmlformats.org/officeDocument/2006/relationships/image" Target="/ppt/media/image8.png" Id="Rf4a0e2f6d5e54e80" /><Relationship Type="http://schemas.openxmlformats.org/officeDocument/2006/relationships/notesSlide" Target="/ppt/notesSlides/notesSlide25.xml" Id="Rb5d97f0a5c9a46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c5d9a76eb44c5" /><Relationship Type="http://schemas.openxmlformats.org/officeDocument/2006/relationships/notesSlide" Target="/ppt/notesSlides/notesSlide3.xml" Id="Rc398ed781ef9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c4ce8c9be4f8d" /><Relationship Type="http://schemas.openxmlformats.org/officeDocument/2006/relationships/image" Target="/ppt/media/image.png" Id="Rc2d0e17d547a4663" /><Relationship Type="http://schemas.openxmlformats.org/officeDocument/2006/relationships/notesSlide" Target="/ppt/notesSlides/notesSlide4.xml" Id="Rf355ec2d313f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ebc63370a4074" /><Relationship Type="http://schemas.openxmlformats.org/officeDocument/2006/relationships/image" Target="/ppt/media/image2.jpeg" Id="R8193549a44ed4cec" /><Relationship Type="http://schemas.openxmlformats.org/officeDocument/2006/relationships/notesSlide" Target="/ppt/notesSlides/notesSlide5.xml" Id="Rb028f666f688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17dfe59514485" /><Relationship Type="http://schemas.openxmlformats.org/officeDocument/2006/relationships/notesSlide" Target="/ppt/notesSlides/notesSlide6.xml" Id="R8e04ce6454cd4b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33d8d7ad346ed" /><Relationship Type="http://schemas.openxmlformats.org/officeDocument/2006/relationships/image" Target="/ppt/media/image2.png" Id="R9ed8821266ca472e" /><Relationship Type="http://schemas.openxmlformats.org/officeDocument/2006/relationships/notesSlide" Target="/ppt/notesSlides/notesSlide7.xml" Id="R21ea480fd3e44d3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ba61f3606455f" /><Relationship Type="http://schemas.openxmlformats.org/officeDocument/2006/relationships/image" Target="/ppt/media/image3.jpeg" Id="R4342f2b070c44a9f" /><Relationship Type="http://schemas.openxmlformats.org/officeDocument/2006/relationships/notesSlide" Target="/ppt/notesSlides/notesSlide8.xml" Id="Rbe4cbd52293742b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14e8a3eb541d9" /><Relationship Type="http://schemas.openxmlformats.org/officeDocument/2006/relationships/notesSlide" Target="/ppt/notesSlides/notesSlide9.xml" Id="Rf80d0d96c7214a5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128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ext-1">
            <a:extLst xmlns:a="http://schemas.openxmlformats.org/drawingml/2006/main">
              <a:ext uri="{FF2B5EF4-FFF2-40B4-BE49-F238E27FC236}">
                <a16:creationId xmlns:a16="http://schemas.microsoft.com/office/drawing/2014/main" id="{481D908E-390E-4B7D-8292-470A2BB13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"/>
            <a:ext cx="476250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66CEF0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1">
                <a:solidFill>
                  <a:srgbClr val="66CEF0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293E188E-7434-439D-9CF8-D33F09D3A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90700"/>
            <a:ext cx="10953750" cy="87096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54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54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로봇 자동화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615CFAD5-0710-4DFA-BE23-7FD2FE4CB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6802"/>
            <a:ext cx="10953750" cy="87096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54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54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구축 사례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1B7105C6-9745-4E51-A2E2-87E1401B2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133850"/>
            <a:ext cx="10572750" cy="3870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D7E4EE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0">
                <a:solidFill>
                  <a:srgbClr val="D7E4EE"/>
                </a:solidFill>
                <a:latin typeface="Malgun Gothic"/>
                <a:ea typeface="Malgun Gothic"/>
                <a:cs typeface="Malgun Gothic"/>
              </a:rPr>
              <a:t>검사와 생산 공정에 적용한 변화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66FDC6E3-0A2A-4942-8C06-7432BBA0F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895850"/>
            <a:ext cx="105727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BED2E2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0">
                <a:solidFill>
                  <a:srgbClr val="BED2E2"/>
                </a:solidFill>
                <a:latin typeface="Malgun Gothic"/>
                <a:ea typeface="Malgun Gothic"/>
                <a:cs typeface="Malgun Gothic"/>
              </a:rPr>
              <a:t>현장 적용 사진과 결과보고서로 살펴보는 8개 사례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634085AD-177C-4DD3-9BC2-0C0488091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6238875"/>
            <a:ext cx="10572750" cy="19354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BED2E2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0">
                <a:solidFill>
                  <a:srgbClr val="BED2E2"/>
                </a:solidFill>
                <a:latin typeface="Malgun Gothic"/>
                <a:ea typeface="Malgun Gothic"/>
                <a:cs typeface="Malgun Gothic"/>
              </a:rPr>
              <a:t>고객사 정보 보호를 위해 일부 표기를 비공개 처리했습니다.</a:t>
            </a:r>
          </a:p>
        </p:txBody>
      </p:sp>
    </p:spTree>
    <p:extLst>
      <p:ext uri="{BB962C8B-B14F-4D97-AF65-F5344CB8AC3E}">
        <p14:creationId xmlns:p14="http://schemas.microsoft.com/office/powerpoint/2010/main" val="136396045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33C5B367-C4C4-473E-9497-C02D7C989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2321D75F-3E2E-4832-9419-394C570AA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837D45CB-CB03-49AB-97D3-12B69B93F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생산량 / 불량률 전후 비교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9E1759A0-8182-4A5D-9655-54B214831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11125200" cy="2661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파이프 조립 / 고주파용접 자동화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20fa23c9e14c52"/>
          <a:stretch xmlns:a="http://schemas.openxmlformats.org/drawingml/2006/main"/>
        </p:blipFill>
        <p:spPr>
          <a:xfrm xmlns:a="http://schemas.openxmlformats.org/drawingml/2006/main">
            <a:off x="533400" y="1968564"/>
            <a:ext cx="11125200" cy="3597148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5B008070-9EF2-4C76-9F6C-6B0AE3AA5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2298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원본 최종점검보고서의 로봇 도입 정량성과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848BBEC3-0A9C-4E27-93FC-388B31D69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최종점검보고서 p.9 발췌 최종점검보고서 기준, 해당 도입 공정의 전후 비교입니다. 원문 비율은 도입 전 대비 비율입니다.</a:t>
            </a:r>
          </a:p>
        </p:txBody>
      </p:sp>
    </p:spTree>
    <p:extLst>
      <p:ext uri="{BB962C8B-B14F-4D97-AF65-F5344CB8AC3E}">
        <p14:creationId xmlns:p14="http://schemas.microsoft.com/office/powerpoint/2010/main" val="147547497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ext-1">
            <a:extLst xmlns:a="http://schemas.openxmlformats.org/drawingml/2006/main">
              <a:ext uri="{FF2B5EF4-FFF2-40B4-BE49-F238E27FC236}">
                <a16:creationId xmlns:a16="http://schemas.microsoft.com/office/drawing/2014/main" id="{3CA0B46B-A858-43CD-8E43-A954EB39D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16CCF904-110A-424E-B4D0-40ADB5154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481AF8E8-75FA-41D7-B58B-29A0588BB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1252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약품 용기 충진 / 포장 공정 통합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E37F2438-5E9F-4B35-B585-B303A5F2C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33475"/>
            <a:ext cx="11125200" cy="53225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용기 공급부터 팔레타이징까지 하나의 흐름으로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1daf30863640fb"/>
          <a:stretch xmlns:a="http://schemas.openxmlformats.org/drawingml/2006/main"/>
        </p:blipFill>
        <p:spPr>
          <a:xfrm xmlns:a="http://schemas.openxmlformats.org/drawingml/2006/main">
            <a:off x="533400" y="2609850"/>
            <a:ext cx="6248400" cy="35147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41DE7ED2-1DEA-4A07-9800-32C06FB6E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1460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용기 공급 / 충진 / 계량 / 캡핑 /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A1236E6A-FBFA-46EE-838D-413AAC524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874645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라벨링 / 팔레타이징 장치를 연결하고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3C85AE37-D8CC-4C3B-9E37-DF765310B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23469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현장 이송과 제어를 통합했습니다.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FF2038F6-BEAF-45A8-BBC9-A75A894C2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842385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여러 포장장치 사이의 공정 이송 연결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869154FB-4E3D-4193-9DDD-115B8A40F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344829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용기 취급과 팔레타이징의 로봇 연동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623DB3AF-62F5-4D66-9FCE-E49630923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현장 설치 / 시운전 자료와 공정 배치도를 바탕으로 구성한 사례입니다.</a:t>
            </a:r>
          </a:p>
        </p:txBody>
      </p:sp>
    </p:spTree>
    <p:extLst>
      <p:ext uri="{BB962C8B-B14F-4D97-AF65-F5344CB8AC3E}">
        <p14:creationId xmlns:p14="http://schemas.microsoft.com/office/powerpoint/2010/main" val="116679149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text-1">
            <a:extLst xmlns:a="http://schemas.openxmlformats.org/drawingml/2006/main">
              <a:ext uri="{FF2B5EF4-FFF2-40B4-BE49-F238E27FC236}">
                <a16:creationId xmlns:a16="http://schemas.microsoft.com/office/drawing/2014/main" id="{5A3F354C-8743-46E6-A0CE-D68AF4E9C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91B0E41C-ECCF-44C0-8211-70C0BD8FE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706F8E01-3CF6-4B0E-96F7-7E8BACAD6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62000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약품 용기 충진 / 포장 공정 통합 적용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6108998B-5D48-404B-9897-0CB74E4B5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용기 공급 / 충진 / 계량 / 캡핑 / 라벨링 / 팔레타이징 장치를 연결하고 현장 이송과 제어를 통합했습니다.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75626232-DC30-4CD8-9AC4-D0829C90D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49530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FD8A1D84-B060-4862-BFBB-08117E925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여러 포장 단계 사이에서 용기를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F9F8DD78-05DE-464F-9DB2-BDA00D716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0771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취급하고 이송하는 작업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7E492D7E-24CB-4AFB-8040-554901448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2197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DF568E14-CDAB-4A83-B6F8-2827848B7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52725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용기 이송과 포장장치, 로봇 적재를 연동한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2CCA517B-C840-4F4B-B108-9FD7BF6EE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0771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662A53A7-D8BC-4C9F-9E71-7A8212B01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76725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공정에 반영한 구성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B9023586-38DC-4C55-9A63-5CD8CA720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AD60777B-47E6-4784-8652-33EA843A2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공급 / 충진 / 계량 / 캡 조작 / 라벨 부착 장치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AC5658B7-DFF5-4ACA-8FB4-477409867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95128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구성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5E048EEB-1BE4-4B3F-B485-12B3A8491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B9931298-09B0-4A7C-B56E-4890C8699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그리퍼를 이용한 용기 이송과 팔레트 공급 /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01017251-0832-4E52-B69F-6FFEDF391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5128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적재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528AF184-A12D-4519-A287-45C2FF873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416296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9" name="text-19">
            <a:extLst xmlns:a="http://schemas.openxmlformats.org/drawingml/2006/main">
              <a:ext uri="{FF2B5EF4-FFF2-40B4-BE49-F238E27FC236}">
                <a16:creationId xmlns:a16="http://schemas.microsoft.com/office/drawing/2014/main" id="{15FE6102-7637-4C53-BED7-9BD483E91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1629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주변 장치 제어와 현장 설치 / 시운전</a:t>
            </a:r>
          </a:p>
        </p:txBody>
      </p:sp>
      <p:sp>
        <p:nvSpPr>
          <p:cNvPr id="20" name="text-20">
            <a:extLst xmlns:a="http://schemas.openxmlformats.org/drawingml/2006/main">
              <a:ext uri="{FF2B5EF4-FFF2-40B4-BE49-F238E27FC236}">
                <a16:creationId xmlns:a16="http://schemas.microsoft.com/office/drawing/2014/main" id="{8639A95A-A5A2-4D90-9CA5-0DBBB1DDA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현장 설치 / 시운전 자료와 공정 배치도를 바탕으로 구성한 사례입니다.</a:t>
            </a:r>
          </a:p>
        </p:txBody>
      </p:sp>
    </p:spTree>
    <p:extLst>
      <p:ext uri="{BB962C8B-B14F-4D97-AF65-F5344CB8AC3E}">
        <p14:creationId xmlns:p14="http://schemas.microsoft.com/office/powerpoint/2010/main" val="102009993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7B8A325D-2033-4CD1-87FC-59E99DD21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1E2FDE0A-1265-4653-99EC-037EC32CD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83F9797E-DDAD-4E12-8E3E-68C67EB4D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공급 / 이송 / 적재 배치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20CE14F3-9334-4BEE-8504-F7884F5E5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11125200" cy="2661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약품 용기 충진 / 포장 공정 통합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2361ef89f7410c"/>
          <a:stretch xmlns:a="http://schemas.openxmlformats.org/drawingml/2006/main"/>
        </p:blipFill>
        <p:spPr>
          <a:xfrm xmlns:a="http://schemas.openxmlformats.org/drawingml/2006/main">
            <a:off x="3033173" y="1800225"/>
            <a:ext cx="6125654" cy="39338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0DA39467-F54D-476C-95C9-0AE4BA2CE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2298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현장 공정 연계를 위한 원본 평면 배치도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8E05A072-BF60-4BD0-8313-D5298B47F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공정 배치도 발췌 현장 설치 / 시운전 자료와 공정 배치도를 바탕으로 구성한 사례입니다.</a:t>
            </a:r>
          </a:p>
        </p:txBody>
      </p:sp>
    </p:spTree>
    <p:extLst>
      <p:ext uri="{BB962C8B-B14F-4D97-AF65-F5344CB8AC3E}">
        <p14:creationId xmlns:p14="http://schemas.microsoft.com/office/powerpoint/2010/main" val="39290415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text-1">
            <a:extLst xmlns:a="http://schemas.openxmlformats.org/drawingml/2006/main">
              <a:ext uri="{FF2B5EF4-FFF2-40B4-BE49-F238E27FC236}">
                <a16:creationId xmlns:a16="http://schemas.microsoft.com/office/drawing/2014/main" id="{DACCDF7E-A462-4155-87AC-8AE9E6757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A402DCF9-A4F6-455E-8351-9F50410BC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CDE31ADC-60E0-4605-A203-396BB3E3D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1252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반사 금속 부스바 표면검사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5CD5EF10-4585-4D83-8AF5-F9945C9E1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33475"/>
            <a:ext cx="11125200" cy="53225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표면 특성에 맞춘 촬영 / 이송 / 검사기 제어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99a687a9e347a0"/>
          <a:stretch xmlns:a="http://schemas.openxmlformats.org/drawingml/2006/main"/>
        </p:blipFill>
        <p:spPr>
          <a:xfrm xmlns:a="http://schemas.openxmlformats.org/drawingml/2006/main">
            <a:off x="533400" y="2609850"/>
            <a:ext cx="6248400" cy="35147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63342503-1388-4730-8BA7-ADA4AB4B3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1460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반사 금속의 조명 / 촬영 조건과 결함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A1773646-DD8E-4E9F-915D-612325826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874645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기준을 검토하고, 트레이 이송 /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B5BAA4ED-36E6-41E8-8361-CEAA5DAF5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23469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검사기 제어 / 운영 안내를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CD5081EC-15D9-41E8-AA40-D6C2AFE90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594735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구성했습니다.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48F0A6DC-7BCC-41DF-8B6B-99A4288C8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202430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제품과 결함 유형에 맞춘 광학 조건 정리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A491225C-D25C-45D7-94F3-64F0912F2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704874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트레이 이송과 검사기 제어의 연계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2E8C041B-9B23-4BEC-8CCD-79BF1B9C5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검사기 구성도와 광학 테스트자료 기준.</a:t>
            </a:r>
          </a:p>
        </p:txBody>
      </p:sp>
    </p:spTree>
    <p:extLst>
      <p:ext uri="{BB962C8B-B14F-4D97-AF65-F5344CB8AC3E}">
        <p14:creationId xmlns:p14="http://schemas.microsoft.com/office/powerpoint/2010/main" val="41965808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text-1">
            <a:extLst xmlns:a="http://schemas.openxmlformats.org/drawingml/2006/main">
              <a:ext uri="{FF2B5EF4-FFF2-40B4-BE49-F238E27FC236}">
                <a16:creationId xmlns:a16="http://schemas.microsoft.com/office/drawing/2014/main" id="{F594D5EF-1A66-4C3E-92BE-05C7B2BD0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7655A93C-7748-4FED-975C-250FAA398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D2FF8923-CE6A-4605-92FD-D657DC7B6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62000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반사 금속 부스바 표면검사 적용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22B3ABB2-7764-49D2-B4EF-501D632AA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반사 금속의 조명 / 촬영 조건과 결함 기준을 검토하고, 트레이 이송 / 검사기 제어 / 운영 안내를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C7772801-5F20-4F9D-9D9B-92521F586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8021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구성했습니다.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78653BE5-613D-447E-B23C-9FE182C90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49530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F827029D-49FC-4284-86B9-6B37DF735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반사 / 음영과 스크래치 / 오염을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FAB821B1-73A7-4D70-A42C-65180B553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0771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고려해야 하는 표면검사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202AB862-E072-415A-8084-36D54C85E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2197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C75350EE-9CFA-4D10-845B-675BE365F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52725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제품 샘플에 맞춘 촬영 조건과 트레이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32282132-2BD5-433E-A35E-54AEC6334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0771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검사기의 운영 체계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3CF5B356-3F57-4AA6-BFED-08A399E83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76725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공정에 반영한 구성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83B44C8A-7AAC-4339-BCA3-F83998271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5B400781-721F-4E18-B865-847773FFC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조명 / 노출 / 촬영 방식 비교와 불량 기준 협의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7638C91D-88E8-4DE0-ABB4-3256F0BB4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C33C0446-D201-4177-9937-3DCCB0DB9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트레이 공급 / 이송과 광학검사 장치 구성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9E2356B8-B26E-4B7D-B9E4-7544467E7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22736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0F82C680-C575-4E69-BE14-87430A63F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2273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조작화면 / 초기화 / 자동운전 / 정지 안내 제공</a:t>
            </a:r>
          </a:p>
        </p:txBody>
      </p:sp>
      <p:sp>
        <p:nvSpPr>
          <p:cNvPr id="19" name="text-19">
            <a:extLst xmlns:a="http://schemas.openxmlformats.org/drawingml/2006/main">
              <a:ext uri="{FF2B5EF4-FFF2-40B4-BE49-F238E27FC236}">
                <a16:creationId xmlns:a16="http://schemas.microsoft.com/office/drawing/2014/main" id="{E3B9A247-7F6B-41F3-AC55-D742677EE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검사기 구성도와 광학 테스트자료 기준.</a:t>
            </a:r>
          </a:p>
        </p:txBody>
      </p:sp>
    </p:spTree>
    <p:extLst>
      <p:ext uri="{BB962C8B-B14F-4D97-AF65-F5344CB8AC3E}">
        <p14:creationId xmlns:p14="http://schemas.microsoft.com/office/powerpoint/2010/main" val="48678019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432F73B9-BCB5-47F9-84F4-903716E20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BF828B5A-8E1D-4C30-B108-A13B76A4F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6C34F004-3B72-471A-B5D3-94492D70C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트레이 이송과 검사장치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04033D69-8D7D-4798-8890-A5531579E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11125200" cy="2661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반사 금속 부스바 표면검사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f339610ab344cd"/>
          <a:stretch xmlns:a="http://schemas.openxmlformats.org/drawingml/2006/main"/>
        </p:blipFill>
        <p:spPr>
          <a:xfrm xmlns:a="http://schemas.openxmlformats.org/drawingml/2006/main">
            <a:off x="904735" y="1800225"/>
            <a:ext cx="10382529" cy="39338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E2C9F1A8-C8D3-47CA-A205-A6AA46A4F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2298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검사기 공급문서의 평면 / 정면 구성 도면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F651D7D2-7032-4A3E-8087-FFB2872FF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검사기 구성 도면 p.8 발췌 검사기 구성도와 광학 테스트자료 기준.</a:t>
            </a:r>
          </a:p>
        </p:txBody>
      </p:sp>
    </p:spTree>
    <p:extLst>
      <p:ext uri="{BB962C8B-B14F-4D97-AF65-F5344CB8AC3E}">
        <p14:creationId xmlns:p14="http://schemas.microsoft.com/office/powerpoint/2010/main" val="76199125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text-1">
            <a:extLst xmlns:a="http://schemas.openxmlformats.org/drawingml/2006/main">
              <a:ext uri="{FF2B5EF4-FFF2-40B4-BE49-F238E27FC236}">
                <a16:creationId xmlns:a16="http://schemas.microsoft.com/office/drawing/2014/main" id="{4EC113F4-A805-4EA3-A338-548594246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A7173D2D-559E-4F49-B7E2-D0A2552A2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064443CE-5658-4EC1-A588-B98FD13C9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1252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다품종 제품분류 AI 모델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80C5AABD-2A07-4893-9141-6D118DD11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33475"/>
            <a:ext cx="11125200" cy="53225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50종 제품분류, 평가 Accuracy 98.10%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d71e2fbb354cf5"/>
          <a:stretch xmlns:a="http://schemas.openxmlformats.org/drawingml/2006/main"/>
        </p:blipFill>
        <p:spPr>
          <a:xfrm xmlns:a="http://schemas.openxmlformats.org/drawingml/2006/main">
            <a:off x="533400" y="2609850"/>
            <a:ext cx="6248400" cy="35147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348D9A9A-E46B-40B9-BB63-327410C2D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24125"/>
            <a:ext cx="440055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제품분류 Accuracy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149C8591-9892-408B-AB8C-0C54E46C9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943225"/>
            <a:ext cx="4400550" cy="786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87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487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98.10%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4F60AED2-48F3-4EF2-AFE0-394D6B261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695700"/>
            <a:ext cx="4400550" cy="31451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50종 제품분류 평가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11641C59-30CB-492A-AFC4-D1D20B31A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581525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실물 제품의 다각도 촬영부터 데이터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8C76224E-0594-4F7F-9F75-F7A0BA6A5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914900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정리, 모델 학습 / 평가와 랙 식별까지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5C5BE966-C4BF-4766-BAB8-E1894D9C3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5248275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연결했습니다.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5A72CE53-77C9-4DAF-97D6-41844840F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2023년 ARTBOT 팀 수행경력(법인 설립 전). 해당 제품분류 평가 12,825장 기준이며 불량검출 지표와 구분됩니다.</a:t>
            </a:r>
          </a:p>
        </p:txBody>
      </p:sp>
    </p:spTree>
    <p:extLst>
      <p:ext uri="{BB962C8B-B14F-4D97-AF65-F5344CB8AC3E}">
        <p14:creationId xmlns:p14="http://schemas.microsoft.com/office/powerpoint/2010/main" val="74061343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text-1">
            <a:extLst xmlns:a="http://schemas.openxmlformats.org/drawingml/2006/main">
              <a:ext uri="{FF2B5EF4-FFF2-40B4-BE49-F238E27FC236}">
                <a16:creationId xmlns:a16="http://schemas.microsoft.com/office/drawing/2014/main" id="{FCAF9A80-23B7-4685-B110-EA3C26AC9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E6C3906F-4410-49DE-B955-82394556C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53511256-6337-408E-BEA4-23AA2DD3A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62000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다품종 제품분류 AI 모델 적용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1EEDACF9-5756-4745-9418-FC5FCDC43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실물 제품의 다각도 촬영부터 데이터 정리, 모델 학습 / 평가와 랙 식별까지 연결했습니다.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94F929B7-59E5-4E62-A24F-217CC05E7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49530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3AE750F9-A127-4196-98B5-F6B680EA2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유사한 형상의 다품종 제품을 구분하고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92147018-8AE0-4C61-AD90-8FFC839BD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0771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작업용 랙을 선정하는 공정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325F4025-82DB-47B9-B8F4-8DC3D9CCF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2197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21FC6BFD-5762-472F-A90A-29D0A1BAF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52725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실물 이미지로 학습한 제품분류 모델과 랙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D26F2020-0120-4CEA-8077-C22BEA55A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0771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QR 식별 연계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F66D7BF1-EF16-4909-A092-45AAA9A53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76725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공정에 반영한 구성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7CD35B46-18BD-4B74-9CDF-0FDD87ADC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5F788618-B4B0-4438-B643-3B19354F0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회전 촬영장치를 통한 실물 다각도 이미지 취득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A9C70AA7-C080-4FEA-9FF7-FE18A45DC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970B3A55-8ED3-42BD-A141-4A7936964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유사형상 데이터 라벨링 / 모델 학습 / 제품분류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7FCA770C-235D-47AB-A6D6-06E666181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5128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평가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9A65681B-A9CC-4D9B-8684-76DD40CA4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22736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9B14F884-2113-4254-9959-02B06AC8A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2273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제품 식별과 랙 QR 발행 / 인식의 공정 연계</a:t>
            </a:r>
          </a:p>
        </p:txBody>
      </p:sp>
      <p:sp>
        <p:nvSpPr>
          <p:cNvPr id="19" name="text-19">
            <a:extLst xmlns:a="http://schemas.openxmlformats.org/drawingml/2006/main">
              <a:ext uri="{FF2B5EF4-FFF2-40B4-BE49-F238E27FC236}">
                <a16:creationId xmlns:a16="http://schemas.microsoft.com/office/drawing/2014/main" id="{98553F53-90DA-4FE3-B6A1-939D749BD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2023년 ARTBOT 팀 수행경력(법인 설립 전). 해당 제품분류 평가 12,825장 기준이며 불량검출 지표와 구분됩니다.</a:t>
            </a:r>
          </a:p>
        </p:txBody>
      </p:sp>
    </p:spTree>
    <p:extLst>
      <p:ext uri="{BB962C8B-B14F-4D97-AF65-F5344CB8AC3E}">
        <p14:creationId xmlns:p14="http://schemas.microsoft.com/office/powerpoint/2010/main" val="146771805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FA6A1F1C-6DC0-4D52-B290-A73E7F87F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3305BBFD-BFC9-4035-90EB-7D36BDD8C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64F01E88-7E81-488E-8B1F-2C715BEAF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제품분류 모델 평가 결과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E71F7E0E-0799-4DF5-8B79-BB2A09410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11125200" cy="2661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다품종 제품분류 AI 모델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92753d19e64473"/>
          <a:stretch xmlns:a="http://schemas.openxmlformats.org/drawingml/2006/main"/>
        </p:blipFill>
        <p:spPr>
          <a:xfrm xmlns:a="http://schemas.openxmlformats.org/drawingml/2006/main">
            <a:off x="1867138" y="1800225"/>
            <a:ext cx="8457724" cy="39338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E1030F67-5B8E-4F8F-B00C-D687A9BF2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2298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최종 결과보고서의 Accuracy / Precision / Recall / F1 평가값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A89B36CF-C94F-46D0-AC4C-603669BF5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최종 결과보고서 p.16 발췌 2023년 ARTBOT 팀 수행경력(법인 설립 전). 해당 제품분류 평가 12,825장 기준이며 불량검출 지표와 구분됩니다.</a:t>
            </a:r>
          </a:p>
        </p:txBody>
      </p:sp>
    </p:spTree>
    <p:extLst>
      <p:ext uri="{BB962C8B-B14F-4D97-AF65-F5344CB8AC3E}">
        <p14:creationId xmlns:p14="http://schemas.microsoft.com/office/powerpoint/2010/main" val="67486864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text-1">
            <a:extLst xmlns:a="http://schemas.openxmlformats.org/drawingml/2006/main">
              <a:ext uri="{FF2B5EF4-FFF2-40B4-BE49-F238E27FC236}">
                <a16:creationId xmlns:a16="http://schemas.microsoft.com/office/drawing/2014/main" id="{5B9FFE6F-4AA1-49B9-BDB5-F81284358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8AC7E16B-3F76-43EB-A02C-A2DC59D34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B08B86A5-BC67-4701-81AD-8A05BDE99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1252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전기차 충전소켓 미세홀 검사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3FA51B81-8A74-4171-BA13-DE83F9EC9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33475"/>
            <a:ext cx="11125200" cy="53225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미세홀 검사시간 40% 단축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af1acaca114b7f"/>
          <a:stretch xmlns:a="http://schemas.openxmlformats.org/drawingml/2006/main"/>
        </p:blipFill>
        <p:spPr>
          <a:xfrm xmlns:a="http://schemas.openxmlformats.org/drawingml/2006/main">
            <a:off x="533400" y="2609850"/>
            <a:ext cx="6248400" cy="35147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C059EA85-9C2E-43F1-894F-2B55798BF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24125"/>
            <a:ext cx="440055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제품당 검사시간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D1110382-0547-4750-A0D6-FB1DBB04A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886075"/>
            <a:ext cx="1962150" cy="2056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BAD7176B-9A58-4A85-881C-F1EBBF438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133725"/>
            <a:ext cx="1981200" cy="52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322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5초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B92A0ADA-528E-475E-9BD5-0F7D71194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886075"/>
            <a:ext cx="2038350" cy="2056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1001BAC1-7503-4A71-B4AF-23069E797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133725"/>
            <a:ext cx="2038350" cy="52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2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3초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4F3C59BD-8744-4B68-B65C-4A48FBD88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695700"/>
            <a:ext cx="4400550" cy="31451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40% 단축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2D3D639F-CD6F-4AAA-98D2-FD006709D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581525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협동로봇 2대의 병렬 검사로 작은 홀의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37B68BF6-F088-46EC-BFD7-4369A8957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914900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도금 상태 확인과 불량 판정품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C9534338-ED18-402F-A373-284B6F538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5248275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분리배출을 연결했습니다.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8048FC76-CBFE-4198-BA13-694C2F461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결과보고서 기준, 해당 도입 공정의 전후 비교입니다.</a:t>
            </a:r>
          </a:p>
        </p:txBody>
      </p:sp>
    </p:spTree>
    <p:extLst>
      <p:ext uri="{BB962C8B-B14F-4D97-AF65-F5344CB8AC3E}">
        <p14:creationId xmlns:p14="http://schemas.microsoft.com/office/powerpoint/2010/main" val="60660244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text-1">
            <a:extLst xmlns:a="http://schemas.openxmlformats.org/drawingml/2006/main">
              <a:ext uri="{FF2B5EF4-FFF2-40B4-BE49-F238E27FC236}">
                <a16:creationId xmlns:a16="http://schemas.microsoft.com/office/drawing/2014/main" id="{6F029019-E537-42DB-9216-0462B1F45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2FE46BB7-868E-4611-8B1A-022082623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5B7C0BF7-14D4-4125-958D-CC2348591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1252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도금랙 로딩 / 언로딩 자동화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9565EE70-3664-4434-8CB4-56DF22665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33475"/>
            <a:ext cx="11125200" cy="53225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무거운 도금랙의 반복 이송을 로봇 작업으로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c0190a84484fd1"/>
          <a:stretch xmlns:a="http://schemas.openxmlformats.org/drawingml/2006/main"/>
        </p:blipFill>
        <p:spPr>
          <a:xfrm xmlns:a="http://schemas.openxmlformats.org/drawingml/2006/main">
            <a:off x="533400" y="2609850"/>
            <a:ext cx="6248400" cy="35147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1F62B2C4-0D9F-4578-961C-3DE0A1956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1460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로딩 / 언로딩 협동로봇과 전용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B05E6B80-F5C2-4D71-B074-273C053A9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874645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그리퍼, 정렬 / 공급 장치를 기존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FF4E7042-C025-459C-9E47-600B3C0E5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23469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도금라인에 연결했습니다.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0B5B832D-7FC2-4465-A6F2-386B87B63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842385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도금랙의 반복 투입 / 회수를 로봇으로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F39CE7C1-34BF-48A7-8904-8476FDFFC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163854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전환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677A3868-4873-4B87-8721-659EA67A9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666298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랙 파지와 정위치 공급의 연계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933E8A35-41AF-46FE-B7DC-7FE2AF7B8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2023년 ARTBOT 팀 수행경력(법인 설립 전). 최종평가 발표자료 기준.</a:t>
            </a:r>
          </a:p>
        </p:txBody>
      </p:sp>
    </p:spTree>
    <p:extLst>
      <p:ext uri="{BB962C8B-B14F-4D97-AF65-F5344CB8AC3E}">
        <p14:creationId xmlns:p14="http://schemas.microsoft.com/office/powerpoint/2010/main" val="828708507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ext-1">
            <a:extLst xmlns:a="http://schemas.openxmlformats.org/drawingml/2006/main">
              <a:ext uri="{FF2B5EF4-FFF2-40B4-BE49-F238E27FC236}">
                <a16:creationId xmlns:a16="http://schemas.microsoft.com/office/drawing/2014/main" id="{40BA11EB-9E13-4B23-9C45-B6957837F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D67D04FB-F3F1-4788-9088-39BA6A5D5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2D57C03F-97AC-4985-B72A-743FC390C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62000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도금랙 로딩 / 언로딩 자동화 적용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9252F290-5AA5-47B0-A5D5-2034CE9CB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로딩 / 언로딩 협동로봇과 전용 그리퍼, 정렬 / 공급 장치를 기존 도금라인에 연결했습니다.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92EF5C9B-4475-464D-9E18-FEAA99C57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49530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8BE760F0-E7BD-45F4-B1FF-E2DC194C8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협소한 공간에서 무거운 도금랙을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083BC96F-9A6F-4111-9EC7-74106DB79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0771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반복해 투입 / 회수하는 작업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6A695CE9-5FA7-4AB7-91EE-2BDC99D65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2197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1AC53982-F54E-4187-AABB-BA94A0AEE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52725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정위치 공급과 전용 그리퍼를 이용한 로봇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407D71A1-94C3-4E8A-B3B2-F62480F6F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0771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로딩 / 언로딩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573D3071-8F11-45F4-AC88-8F81D1D11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76725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공정에 반영한 구성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5F370341-DF74-494B-B9A5-F8B09A5A3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71A50DFE-6800-4D3C-AF26-0A5B54D78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로딩 / 언로딩 각각 협동로봇 1대 적용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B87CE186-A90E-4280-8A6B-4F888D62A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5DDDD101-D028-49D4-9EE5-4C68EFE26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3점 지지 그리퍼와 정렬 / 공급 컨베이어 구성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667F4369-F820-45B3-9CBF-9F691E6A5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22736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267A6E04-E858-47B5-BA7B-9D8F0CA1A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2273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기존 설비 제어 연동과 조작 / 티칭 / 점검 교육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0B12E023-1F03-4554-ABAA-F635D3AAA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2023년 ARTBOT 팀 수행경력(법인 설립 전). 최종평가 발표자료 기준.</a:t>
            </a:r>
          </a:p>
        </p:txBody>
      </p:sp>
    </p:spTree>
    <p:extLst>
      <p:ext uri="{BB962C8B-B14F-4D97-AF65-F5344CB8AC3E}">
        <p14:creationId xmlns:p14="http://schemas.microsoft.com/office/powerpoint/2010/main" val="1982077662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07CD5633-36F9-4C7A-9642-46C812358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65BCA8EC-B96F-4F2F-AB97-837F24DC8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D93558A6-234A-48C9-8832-FF317738A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로딩 / 언로딩 시스템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5DF43AF8-2266-41A7-8E3D-0BC7D6299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11125200" cy="2661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도금랙 로딩 / 언로딩 자동화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3249027b8d4435"/>
          <a:stretch xmlns:a="http://schemas.openxmlformats.org/drawingml/2006/main"/>
        </p:blipFill>
        <p:spPr>
          <a:xfrm xmlns:a="http://schemas.openxmlformats.org/drawingml/2006/main">
            <a:off x="2107997" y="1800225"/>
            <a:ext cx="7976007" cy="39338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C4D96B0B-BD15-4466-81F4-211BCC26C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2298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최종평가 발표자료의 실제 로딩 / 언로딩 현장 사진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2A3EFB66-A650-4674-BE8E-13808FD2E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최종평가 발표 슬라이드 5 발췌 2023년 ARTBOT 팀 수행경력(법인 설립 전). 최종평가 발표자료 기준.</a:t>
            </a:r>
          </a:p>
        </p:txBody>
      </p:sp>
    </p:spTree>
    <p:extLst>
      <p:ext uri="{BB962C8B-B14F-4D97-AF65-F5344CB8AC3E}">
        <p14:creationId xmlns:p14="http://schemas.microsoft.com/office/powerpoint/2010/main" val="1552261942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ext-1">
            <a:extLst xmlns:a="http://schemas.openxmlformats.org/drawingml/2006/main">
              <a:ext uri="{FF2B5EF4-FFF2-40B4-BE49-F238E27FC236}">
                <a16:creationId xmlns:a16="http://schemas.microsoft.com/office/drawing/2014/main" id="{7200BB79-A28F-448E-9757-F585484E9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D498E6EE-0719-42B7-919E-34228C5E1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6FC5FE27-7C67-4C93-9D72-1B354C0CD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1252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주석바 중량감지 / 상태 표시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6A92C67A-A41A-4163-A769-144D4433B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33475"/>
            <a:ext cx="11125200" cy="53225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주석바 중량을 현장에서 모니터링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dfc5092f674ae2"/>
          <a:stretch xmlns:a="http://schemas.openxmlformats.org/drawingml/2006/main"/>
        </p:blipFill>
        <p:spPr>
          <a:xfrm xmlns:a="http://schemas.openxmlformats.org/drawingml/2006/main">
            <a:off x="533400" y="2609850"/>
            <a:ext cx="6248400" cy="35147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E5AFA740-7B5F-4BAD-8094-829698D21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1460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중량감지 유닛과 신호 수집, 현장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8E181C1E-4D89-478B-8E79-777DD6B63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874645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표시화면을 연결해 주석바 상태를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5A33739D-65B8-404E-B119-0C0FB15D2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23469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살펴보는 공정 모니터링을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A0C1D38A-DB63-4052-BF7C-5E46ED978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594735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구현했습니다.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DAF4E9D9-8E17-4B53-956A-87C9D90C7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202430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주석바 중량을 화면으로 살펴보는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B20F5389-7748-4BD4-B163-F8168B499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523899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모니터링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6787EA2B-54F6-426B-B89C-959D6D1DF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5026343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감지 유닛과 현장 표시의 연결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BACB1185-06E3-4D41-8D06-48D542DCA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2023년 ARTBOT 팀 수행경력(법인 설립 전). 현장 장착 / 표시화면 사례입니다.</a:t>
            </a:r>
          </a:p>
        </p:txBody>
      </p:sp>
    </p:spTree>
    <p:extLst>
      <p:ext uri="{BB962C8B-B14F-4D97-AF65-F5344CB8AC3E}">
        <p14:creationId xmlns:p14="http://schemas.microsoft.com/office/powerpoint/2010/main" val="1482519269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text-1">
            <a:extLst xmlns:a="http://schemas.openxmlformats.org/drawingml/2006/main">
              <a:ext uri="{FF2B5EF4-FFF2-40B4-BE49-F238E27FC236}">
                <a16:creationId xmlns:a16="http://schemas.microsoft.com/office/drawing/2014/main" id="{B9BB4BDE-2F9B-43DB-80C7-64D43B292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ED60DCBD-6686-4E4D-9DAF-D841B2B37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9A123819-7AF3-4E0B-ADB7-774628EF3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62000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주석바 중량감지 / 상태 표시 적용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3AE6364E-D45D-4E96-92B1-73F5DA4BF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중량감지 유닛과 신호 수집, 현장 표시화면을 연결해 주석바 상태를 살펴보는 공정 모니터링을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B4F9E8F6-7B49-416E-9E34-935304BC2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8021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구현했습니다.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09486F20-2E4F-46F6-946E-FF487D701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49530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A99C834D-587B-4CDE-8826-E04E8402D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주석바를 들어 중량과 교체 상태를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F6247549-1542-4157-86F1-EFBEC535F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0771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살펴보는 작업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6D750981-AD19-4843-934F-167B4CBF9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2197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3AF96033-1DD2-4770-B981-6E799AD97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52725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설치된 중량감지 유닛의 신호를 현장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02434D08-77FC-4374-83EB-12C6FFCC2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0771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화면으로 전달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26A6A73F-8507-4872-BA36-999E12762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76725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공정에 반영한 구성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F2609488-4A95-4D76-B9CF-144D2CEDC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6A477AC4-1FED-487C-9993-6FA8741B0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로드셀 / 증폭기와 중량감지 유닛 구성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D88469E0-E45A-4D24-B7CE-64C985F9B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DB8611A5-600B-4E20-B08D-EE9DAC709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공정에 맞춘 감지 유닛 제작 / 장착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93B50B95-CAE9-46AB-BC74-2F0D701D5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22736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F1C734AF-57E7-43E8-8BBF-CDD553905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2273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중량 신호 수집과 다채널 표시화면 연계</a:t>
            </a:r>
          </a:p>
        </p:txBody>
      </p:sp>
      <p:sp>
        <p:nvSpPr>
          <p:cNvPr id="19" name="text-19">
            <a:extLst xmlns:a="http://schemas.openxmlformats.org/drawingml/2006/main">
              <a:ext uri="{FF2B5EF4-FFF2-40B4-BE49-F238E27FC236}">
                <a16:creationId xmlns:a16="http://schemas.microsoft.com/office/drawing/2014/main" id="{97F31CE9-71BE-449E-9422-CB1B499CF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2023년 ARTBOT 팀 수행경력(법인 설립 전). 현장 장착 / 표시화면 사례입니다.</a:t>
            </a:r>
          </a:p>
        </p:txBody>
      </p:sp>
    </p:spTree>
    <p:extLst>
      <p:ext uri="{BB962C8B-B14F-4D97-AF65-F5344CB8AC3E}">
        <p14:creationId xmlns:p14="http://schemas.microsoft.com/office/powerpoint/2010/main" val="1055573363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0580F8D8-E5EE-4A14-B878-7FA6E83E7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06AAF1B1-549D-4060-B5D7-9E8670DD2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F3167213-8843-4734-BD45-44193C88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현장 중량감지와 표시화면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3DC47D8D-E801-4139-B68A-E97947249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11125200" cy="2661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주석바 중량감지 / 상태 표시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a0e2f6d5e54e80"/>
          <a:stretch xmlns:a="http://schemas.openxmlformats.org/drawingml/2006/main"/>
        </p:blipFill>
        <p:spPr>
          <a:xfrm xmlns:a="http://schemas.openxmlformats.org/drawingml/2006/main">
            <a:off x="3484451" y="1800225"/>
            <a:ext cx="5223099" cy="39338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B5D8E0DC-F622-4608-ABE9-64DE98A06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2298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원본 최종 결과보고서의 다채널 중량 표시화면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1CF52402-42DB-4226-BCB0-AA16637AC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최종 결과보고서 p.27 발췌 2023년 ARTBOT 팀 수행경력(법인 설립 전). 현장 장착 / 표시화면 사례입니다.</a:t>
            </a:r>
          </a:p>
        </p:txBody>
      </p:sp>
    </p:spTree>
    <p:extLst>
      <p:ext uri="{BB962C8B-B14F-4D97-AF65-F5344CB8AC3E}">
        <p14:creationId xmlns:p14="http://schemas.microsoft.com/office/powerpoint/2010/main" val="60642240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ext-1">
            <a:extLst xmlns:a="http://schemas.openxmlformats.org/drawingml/2006/main">
              <a:ext uri="{FF2B5EF4-FFF2-40B4-BE49-F238E27FC236}">
                <a16:creationId xmlns:a16="http://schemas.microsoft.com/office/drawing/2014/main" id="{6D8AB78F-7612-4249-8759-1C2D6D3C2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A4DAC69C-6F87-432F-8462-156DA885A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CE4EF165-2CC3-4FEC-828D-110BB18F3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62000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전기차 충전소켓 미세홀 검사 적용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64843658-2354-4859-9A5A-0FDE60284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협동로봇 2대의 병렬 검사로 작은 홀의 도금 상태 확인과 불량 판정품 분리배출을 연결했습니다.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4ADD5AFD-5F0C-4A96-A928-7A328CD13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49530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906893A4-D420-4C21-8EFB-89D1C7345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확대경으로 홀 내부를 살펴보는 수작업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4969420A-36CB-48EC-8671-E0B1B4E2B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0771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검사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2D644E8F-3BE2-4308-9C8D-1BE6321EB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2197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20BC2DB5-870F-4602-B838-B23E40257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52725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제품별 검사 위치로 이동하고, 비전 판정에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E2E8D179-DA23-4F48-8DDE-D7E7A25E7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0771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따라 분리배출하는 로봇 검사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9BF0393F-7D97-4B5E-89BD-38B554DB3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76725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공정에 반영한 구성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2237CB50-0B0E-4C1B-B114-08C6F276B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AE15EE67-07C4-42CE-A8EF-F613B346B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카메라 / 조명 / 배출 그리퍼를 결합한 로봇 말단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D644ABEE-E6A0-41A2-B4E3-6695AF9A3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BFD5B9F5-AEF4-4725-90E9-8F9000B70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트레이 / 인덱스 공급을 수용하는 병렬 검사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39B4106B-C00E-4612-B28D-2500F0321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22736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4DF6E412-3C29-4A2D-BDCB-22B97C17E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2273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제품별 검사경로와 비전 판정 / 제어 연동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446352F6-F1DD-4DBA-86D4-25EFD98E2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결과보고서 기준, 해당 도입 공정의 전후 비교입니다.</a:t>
            </a:r>
          </a:p>
        </p:txBody>
      </p:sp>
    </p:spTree>
    <p:extLst>
      <p:ext uri="{BB962C8B-B14F-4D97-AF65-F5344CB8AC3E}">
        <p14:creationId xmlns:p14="http://schemas.microsoft.com/office/powerpoint/2010/main" val="80918925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A27B085E-66F7-4F1E-92D3-F97B46075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5782B6D0-6FD1-4714-9B5A-B2AC5046F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0E59CE7B-B35F-487D-8EF1-66DA20F5C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검사시간 전후 비교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C7FC0E58-5287-421B-B5D1-6003FE439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11125200" cy="2661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전기차 충전소켓 미세홀 검사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d0e17d547a4663"/>
          <a:stretch xmlns:a="http://schemas.openxmlformats.org/drawingml/2006/main"/>
        </p:blipFill>
        <p:spPr>
          <a:xfrm xmlns:a="http://schemas.openxmlformats.org/drawingml/2006/main">
            <a:off x="533400" y="2713334"/>
            <a:ext cx="11125200" cy="2107607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ED82F5F8-4E1B-4AFE-943F-D54693E95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2298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원본 결과보고서의 검사시간 및 달성성과 표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FE308499-CC4C-436C-8320-AE84BC9B7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결과보고서 p.9(인쇄 p.13) 발췌 결과보고서 기준, 해당 도입 공정의 전후 비교입니다.</a:t>
            </a:r>
          </a:p>
        </p:txBody>
      </p:sp>
    </p:spTree>
    <p:extLst>
      <p:ext uri="{BB962C8B-B14F-4D97-AF65-F5344CB8AC3E}">
        <p14:creationId xmlns:p14="http://schemas.microsoft.com/office/powerpoint/2010/main" val="117590211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text-1">
            <a:extLst xmlns:a="http://schemas.openxmlformats.org/drawingml/2006/main">
              <a:ext uri="{FF2B5EF4-FFF2-40B4-BE49-F238E27FC236}">
                <a16:creationId xmlns:a16="http://schemas.microsoft.com/office/drawing/2014/main" id="{2FC885A4-4530-4CE1-B0EC-7678EFDFD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E0A3F07B-38C0-43B3-AA06-E4701968D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B458A7EF-0B07-4809-AA78-27BFB740E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1252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초음파 세척 이송 / 3면 비전검사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F850E8FD-BDA2-4E64-81E2-944A031A8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33475"/>
            <a:ext cx="11125200" cy="53225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세척 단계 이송부터 후단 검사까지 연결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93549a44ed4cec"/>
          <a:stretch xmlns:a="http://schemas.openxmlformats.org/drawingml/2006/main"/>
        </p:blipFill>
        <p:spPr>
          <a:xfrm xmlns:a="http://schemas.openxmlformats.org/drawingml/2006/main">
            <a:off x="533400" y="2609850"/>
            <a:ext cx="6248400" cy="35147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2935D84D-B575-406C-AAF8-1F8FE2D12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1460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세척기의 단계별 트레이 이송을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14C42ABC-1E2A-493E-9C9B-F18686227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874645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협동로봇에 맡기고, 후단에는 3면 칩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6C8F6927-685E-46AF-9433-FCE311977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23469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검사와 분리배출 장치를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F55924DB-A935-4C2D-BA7E-685D699CA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594735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구성했습니다.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B5677074-25FF-4629-80D0-697701151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202430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세척기 사이의 반복 트레이 이송 자동화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651ED241-0003-42B2-947D-3F67CCAE3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704874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작업자 공급과 로봇 작업의 역할 분담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23C8B37A-5610-4CFE-83FA-B6AC49C06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2025년 첨단제조로봇 실증사업(산업통상자원부 / 한국로봇산업진흥원) 최종보고서 기준.</a:t>
            </a:r>
          </a:p>
        </p:txBody>
      </p:sp>
    </p:spTree>
    <p:extLst>
      <p:ext uri="{BB962C8B-B14F-4D97-AF65-F5344CB8AC3E}">
        <p14:creationId xmlns:p14="http://schemas.microsoft.com/office/powerpoint/2010/main" val="175787372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ext-1">
            <a:extLst xmlns:a="http://schemas.openxmlformats.org/drawingml/2006/main">
              <a:ext uri="{FF2B5EF4-FFF2-40B4-BE49-F238E27FC236}">
                <a16:creationId xmlns:a16="http://schemas.microsoft.com/office/drawing/2014/main" id="{14A1E0BB-2227-46E4-BB7E-3EFD99EE1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6043B8F7-7355-4E66-84B2-43E8DF0C3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0B5589F7-4319-467A-BA9D-4E09AFBFB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62000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초음파 세척 이송 / 3면 비전검사 적용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4A80F5B9-B091-433F-A270-6EB41B361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세척기의 단계별 트레이 이송을 협동로봇에 맡기고, 후단에는 3면 칩 검사와 분리배출 장치를 구성했습니다.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6999DFB6-EEF2-4C8E-A637-B3BA12B9C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49530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60264041-9C1C-4111-AD93-4A2953BC2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제품 트레이를 세척기 사이로 옮기고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91AC6F3F-024F-492D-A35F-7461F118A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0771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후단에서 검사하는 작업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609F9238-0A4F-4E20-A3F9-3BEFFAF6D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2197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9ACEAAC8-626B-41BD-AA93-E5E0A1DF8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52725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로봇 세척 이송과 3면 비전검사를 결합한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D1F67AA2-7138-49D2-9B8F-0E1BFFF77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0771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작업 흐름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B864FF6D-6FD0-4580-8C34-BB3040456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76725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공정에 반영한 구성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41C69E40-E5C6-4318-9859-8AAC64AE2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516F7956-FAFC-4BB5-AF16-6FD0C31B8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트레이 픽업 / 세척 단계 이송 / 배출적재 연동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E82D14BF-36A1-4F2F-9BE6-088C61D61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7AD314AF-C263-4AA8-A532-51839B69F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기존 세척기와 작업자 공급 동선을 반영한 배치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4E631A63-4F33-4455-A03F-C965C2271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22736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9E0583D0-2A65-40C7-B78D-3E71F11F9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2273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상 / 좌 / 우 3면 칩 검사와 검사품 분리배출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5CE9613A-09F9-4991-9E28-A1B94DC23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2025년 첨단제조로봇 실증사업(산업통상자원부 / 한국로봇산업진흥원) 최종보고서 기준.</a:t>
            </a:r>
          </a:p>
        </p:txBody>
      </p:sp>
    </p:spTree>
    <p:extLst>
      <p:ext uri="{BB962C8B-B14F-4D97-AF65-F5344CB8AC3E}">
        <p14:creationId xmlns:p14="http://schemas.microsoft.com/office/powerpoint/2010/main" val="55658473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DAA9B7C2-B7DE-4B8E-A27D-E8E77254C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A10A0DBA-077A-4963-8DAE-6FD5ABD65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E837271A-95BA-4E6E-BAE4-5AB3D152B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실제 세척 작업절차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0387C1AA-2428-49D1-9540-1DC1CFE7E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11125200" cy="2661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초음파 세척 이송 / 3면 비전검사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d8821266ca472e"/>
          <a:stretch xmlns:a="http://schemas.openxmlformats.org/drawingml/2006/main"/>
        </p:blipFill>
        <p:spPr>
          <a:xfrm xmlns:a="http://schemas.openxmlformats.org/drawingml/2006/main">
            <a:off x="1259330" y="1800225"/>
            <a:ext cx="9673340" cy="39338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11E2DEE3-3218-43E9-A71F-A943127A1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2298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최종보고서의 트레이 공급 / 픽업 / 세척 이송 사진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AF1CFA90-7A1C-4670-93A3-25D7CA8BA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최종보고서 p.20 발췌 2025년 첨단제조로봇 실증사업(산업통상자원부 / 한국로봇산업진흥원) 최종보고서 기준.</a:t>
            </a:r>
          </a:p>
        </p:txBody>
      </p:sp>
    </p:spTree>
    <p:extLst>
      <p:ext uri="{BB962C8B-B14F-4D97-AF65-F5344CB8AC3E}">
        <p14:creationId xmlns:p14="http://schemas.microsoft.com/office/powerpoint/2010/main" val="144159519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ext-1">
            <a:extLst xmlns:a="http://schemas.openxmlformats.org/drawingml/2006/main">
              <a:ext uri="{FF2B5EF4-FFF2-40B4-BE49-F238E27FC236}">
                <a16:creationId xmlns:a16="http://schemas.microsoft.com/office/drawing/2014/main" id="{B03E78A0-42CE-4A35-B3FB-C1977A110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45261516-F2F7-46D8-B1D3-A0477E521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064C24FD-7386-439B-B799-20ABB613C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1252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파이프 조립 / 고주파용접 자동화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4A2A0A79-7618-4DE0-B6EA-0AD882577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33475"/>
            <a:ext cx="11125200" cy="53225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1일 생산량 20% 증가, 공정불량률 0.4%p 감소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42f2b070c44a9f"/>
          <a:stretch xmlns:a="http://schemas.openxmlformats.org/drawingml/2006/main"/>
        </p:blipFill>
        <p:spPr>
          <a:xfrm xmlns:a="http://schemas.openxmlformats.org/drawingml/2006/main">
            <a:off x="533400" y="2609850"/>
            <a:ext cx="6248400" cy="35147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7F56CEE7-0BD8-4DA1-9DE9-EB9485AC7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24125"/>
            <a:ext cx="440055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1일 생산량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BD427B77-AC23-45A4-AB01-988CBB09F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886075"/>
            <a:ext cx="1962150" cy="2056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6EA16F33-DD8B-44EE-B973-2ED32DABA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133725"/>
            <a:ext cx="1981200" cy="52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322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1,200개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03968A9E-2EA2-4CF1-B725-40E520187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886075"/>
            <a:ext cx="2038350" cy="2056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7DF9448C-BFF3-4C49-9CD8-9A14EAC7F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133725"/>
            <a:ext cx="2038350" cy="52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2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1,440개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335A01C9-5511-4F7F-8F55-705AE4C39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695700"/>
            <a:ext cx="4400550" cy="31451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20% 증가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482C9B97-68F6-4FF7-AB91-8F8EC1B03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276725"/>
            <a:ext cx="440055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공정불량률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E10300F3-8E5D-417A-8717-845AEF512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638675"/>
            <a:ext cx="1962150" cy="2056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2E69622A-863D-4FC9-BC59-6E6FB95FE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886325"/>
            <a:ext cx="1981200" cy="52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322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0.7%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EE6D565A-C3C0-495D-B36D-B0698FD98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638675"/>
            <a:ext cx="2038350" cy="2056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67830DF6-C467-4EAB-AA5B-6A1F0DDBD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886325"/>
            <a:ext cx="2038350" cy="52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2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0.3%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028F5E80-E3B8-400C-81A9-28599DF8D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5448300"/>
            <a:ext cx="4400550" cy="31451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0.4%p 감소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927EE616-BEA7-4103-9292-938446900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최종점검보고서 기준, 해당 도입 공정의 전후 비교입니다. 원문 비율은 도입 전 대비 비율입니다.</a:t>
            </a:r>
          </a:p>
        </p:txBody>
      </p:sp>
    </p:spTree>
    <p:extLst>
      <p:ext uri="{BB962C8B-B14F-4D97-AF65-F5344CB8AC3E}">
        <p14:creationId xmlns:p14="http://schemas.microsoft.com/office/powerpoint/2010/main" val="199574989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text-1">
            <a:extLst xmlns:a="http://schemas.openxmlformats.org/drawingml/2006/main">
              <a:ext uri="{FF2B5EF4-FFF2-40B4-BE49-F238E27FC236}">
                <a16:creationId xmlns:a16="http://schemas.microsoft.com/office/drawing/2014/main" id="{134FE086-2B6D-414D-99F8-6DCB9FAB6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A900C597-B06B-4AC4-9453-499CAC701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C632D30F-B480-404B-AC17-61673A865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62000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파이프 조립 / 고주파용접 자동화 적용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90C341ED-40D5-4010-926E-0AB2111F3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파이프 / 용접링 / 머플러 조립과 고주파용접 공급, 가열상태 검사와 분리배출을 한 흐름으로 구성했습니다.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D2F26E26-2C09-41B1-849A-2D777E943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49530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E3558E0E-01F7-4961-944A-03554E82B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부품 정렬 / 조립과 고온 파이프 취급이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284B582A-53A9-4BFC-8FEE-9D75A9C30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0771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반복되는 작업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E6A4918B-3F06-4704-A12D-581B50967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2197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6063B2E2-FE1F-4951-98CE-E59CD4246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52725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정렬공급 / 압입조립 / 용접 / 가열상태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36214B8A-0FDC-448C-AF52-461212257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0771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판별을 연동한 자동화 공정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C46D8B73-D049-4ED4-9331-68DF0B9B5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76725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공정에 반영한 구성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70569F7C-1B87-4470-9B26-43E27D99B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F292F9BF-F5FB-4BC5-8A35-D74EB8216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용접링 압입 / 머플러 조립을 위한 전용 장치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3E04616C-D9A6-4F54-80E0-A42465DE4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DEFC09C7-35E5-4244-A14C-FD118CDFE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협동로봇과 고주파 유도가열 용접 장치 연동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0AC06DCD-9C03-4CA8-9790-9370C6F3F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22736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F5D0620E-9ACE-4AD2-BD67-51C58EDF5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2273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가열상태 비전판별과 양품 / 불량 판정품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B1AD4C5B-5DFD-4930-B8E6-85BDBA5F9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1629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분리배출</a:t>
            </a:r>
          </a:p>
        </p:txBody>
      </p:sp>
      <p:sp>
        <p:nvSpPr>
          <p:cNvPr id="19" name="text-19">
            <a:extLst xmlns:a="http://schemas.openxmlformats.org/drawingml/2006/main">
              <a:ext uri="{FF2B5EF4-FFF2-40B4-BE49-F238E27FC236}">
                <a16:creationId xmlns:a16="http://schemas.microsoft.com/office/drawing/2014/main" id="{1BD1352E-DA44-4F67-9EE7-CBFA2B778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최종점검보고서 기준, 해당 도입 공정의 전후 비교입니다. 원문 비율은 도입 전 대비 비율입니다.</a:t>
            </a:r>
          </a:p>
        </p:txBody>
      </p:sp>
    </p:spTree>
    <p:extLst>
      <p:ext uri="{BB962C8B-B14F-4D97-AF65-F5344CB8AC3E}">
        <p14:creationId xmlns:p14="http://schemas.microsoft.com/office/powerpoint/2010/main" val="85766403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2026-09-06T06:09:38.3930000Z</dcterms:created>
  <dcterms:modified xsi:type="dcterms:W3CDTF">2026-09-06T06:09:38.3930000Z</dcterms:modified>
</coreProperties>
</file>