
<file path=[Content_Types].xml><?xml version="1.0" encoding="utf-8"?>
<Types xmlns="http://schemas.openxmlformats.org/package/2006/content-types">
  <Default Extension="xml" ContentType="application/vnd.openxmlformats-package.core-properties+xml"/>
  <Default Extension="jpeg" ContentType="image/jpeg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286020a1f05c4b2f" /><Relationship Type="http://schemas.openxmlformats.org/officeDocument/2006/relationships/extended-properties" Target="/docProps/app.xml" Id="R3babf61cede24a29" /><Relationship Type="http://schemas.openxmlformats.org/officeDocument/2006/relationships/officeDocument" Target="/ppt/presentation.xml" Id="R03891999984743b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2fe6a67738d4a43"/>
  </p:sldMasterIdLst>
  <p:notesMasterIdLst>
    <p:notesMasterId xmlns:r="http://schemas.openxmlformats.org/officeDocument/2006/relationships" r:id="R5c0259f8a9e1437b"/>
  </p:notesMasterIdLst>
  <p:sldIdLst>
    <p:sldId xmlns:r="http://schemas.openxmlformats.org/officeDocument/2006/relationships" id="256" r:id="R1be7f2753aff4673"/>
    <p:sldId xmlns:r="http://schemas.openxmlformats.org/officeDocument/2006/relationships" id="257" r:id="R2eac67f477a6407a"/>
    <p:sldId xmlns:r="http://schemas.openxmlformats.org/officeDocument/2006/relationships" id="258" r:id="Ra567ad5f02a34a01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c404edd673294a45" /><Relationship Type="http://schemas.openxmlformats.org/officeDocument/2006/relationships/slideMaster" Target="/ppt/slideMasters/slideMaster1.xml" Id="Rb2fe6a67738d4a43" /><Relationship Type="http://schemas.openxmlformats.org/officeDocument/2006/relationships/notesMaster" Target="/ppt/notesMasters/notesMaster1.xml" Id="R5c0259f8a9e1437b" /><Relationship Type="http://schemas.openxmlformats.org/officeDocument/2006/relationships/presProps" Target="/ppt/presProps.xml" Id="R7f68a2e952b64c6f" /><Relationship Type="http://schemas.openxmlformats.org/officeDocument/2006/relationships/tableStyles" Target="/ppt/tableStyles.xml" Id="Re655727e790d40d5" /><Relationship Type="http://schemas.openxmlformats.org/officeDocument/2006/relationships/slide" Target="/ppt/slides/slide1.xml" Id="R1be7f2753aff4673" /><Relationship Type="http://schemas.openxmlformats.org/officeDocument/2006/relationships/slide" Target="/ppt/slides/slide2.xml" Id="R2eac67f477a6407a" /><Relationship Type="http://schemas.openxmlformats.org/officeDocument/2006/relationships/slide" Target="/ppt/slides/slide3.xml" Id="Ra567ad5f02a34a01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8c825335783a49e0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131702a3e14143c5" /><Relationship Type="http://schemas.openxmlformats.org/officeDocument/2006/relationships/notesMaster" Target="/ppt/notesMasters/notesMaster1.xml" Id="Rd01a28d603a6494d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b008b5cf401f46b0" /><Relationship Type="http://schemas.openxmlformats.org/officeDocument/2006/relationships/notesMaster" Target="/ppt/notesMasters/notesMaster1.xml" Id="Rc30fbd5c7d7e4be9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996b8fc03300411b" /><Relationship Type="http://schemas.openxmlformats.org/officeDocument/2006/relationships/notesMaster" Target="/ppt/notesMasters/notesMaster1.xml" Id="R136d777f11d14973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현장 설치·시운전 자료와 공정 배치도를 바탕으로 구성한 사례입니다.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현장 설치·시운전 자료와 공정 배치도를 바탕으로 구성한 사례입니다.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공정 배치도 발췌 현장 설치·시운전 자료와 공정 배치도를 바탕으로 구성한 사례입니다.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7e3d47bf69409f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99113d045c0840f0" /><Relationship Type="http://schemas.openxmlformats.org/officeDocument/2006/relationships/slideLayout" Target="/ppt/slideLayouts/slideLayout1.xml" Id="R9feb5b9e39ab475c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feb5b9e39ab475c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ed3ba8f5d74e09" /><Relationship Type="http://schemas.openxmlformats.org/officeDocument/2006/relationships/image" Target="/ppt/media/image.jpeg" Id="R402bed397cba49cb" /><Relationship Type="http://schemas.openxmlformats.org/officeDocument/2006/relationships/notesSlide" Target="/ppt/notesSlides/notesSlide1.xml" Id="R509fe7385aa841b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042e35bb7f4138" /><Relationship Type="http://schemas.openxmlformats.org/officeDocument/2006/relationships/notesSlide" Target="/ppt/notesSlides/notesSlide2.xml" Id="Rf83ca95ad1ee41a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aa228b62b547e5" /><Relationship Type="http://schemas.openxmlformats.org/officeDocument/2006/relationships/image" Target="/ppt/media/image.png" Id="Rdaf3fd3007a146ec" /><Relationship Type="http://schemas.openxmlformats.org/officeDocument/2006/relationships/notesSlide" Target="/ppt/notesSlides/notesSlide3.xml" Id="R1277a8a06ef24dfe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text-1">
            <a:extLst xmlns:a="http://schemas.openxmlformats.org/drawingml/2006/main">
              <a:ext uri="{FF2B5EF4-FFF2-40B4-BE49-F238E27FC236}">
                <a16:creationId xmlns:a16="http://schemas.microsoft.com/office/drawing/2014/main" id="{AC26CC9A-99DA-4870-8A8C-A2A11EB641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95275"/>
            <a:ext cx="1905000" cy="25403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007CB9"/>
                </a:solidFill>
                <a:latin typeface="Malgun Gothic"/>
                <a:ea typeface="Malgun Gothic"/>
                <a:cs typeface="Malgun Gothic"/>
              </a:defRPr>
            </a:pPr>
            <a:r>
              <a:rPr sz="1575" b="1">
                <a:solidFill>
                  <a:srgbClr val="007CB9"/>
                </a:solidFill>
                <a:latin typeface="Malgun Gothic"/>
                <a:ea typeface="Malgun Gothic"/>
                <a:cs typeface="Malgun Gothic"/>
              </a:rPr>
              <a:t>ARTBOT</a:t>
            </a:r>
          </a:p>
        </p:txBody>
      </p:sp>
      <p:sp>
        <p:nvSpPr>
          <p:cNvPr id="2" name="text-2">
            <a:extLst xmlns:a="http://schemas.openxmlformats.org/drawingml/2006/main">
              <a:ext uri="{FF2B5EF4-FFF2-40B4-BE49-F238E27FC236}">
                <a16:creationId xmlns:a16="http://schemas.microsoft.com/office/drawing/2014/main" id="{F58407E0-B32B-469F-91D8-3A8BDF9292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314325"/>
            <a:ext cx="514350" cy="21774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350" b="0">
                <a:solidFill>
                  <a:srgbClr val="637487"/>
                </a:solidFill>
                <a:latin typeface="Malgun Gothic"/>
                <a:ea typeface="Malgun Gothic"/>
                <a:cs typeface="Malgun Gothic"/>
              </a:defRPr>
            </a:pPr>
            <a:r>
              <a:rPr sz="1350" b="0">
                <a:solidFill>
                  <a:srgbClr val="637487"/>
                </a:solidFill>
                <a:latin typeface="Malgun Gothic"/>
                <a:ea typeface="Malgun Gothic"/>
                <a:cs typeface="Malgun Gothic"/>
              </a:rPr>
              <a:t>01</a:t>
            </a:r>
          </a:p>
        </p:txBody>
      </p:sp>
      <p:sp>
        <p:nvSpPr>
          <p:cNvPr id="3" name="text-3">
            <a:extLst xmlns:a="http://schemas.openxmlformats.org/drawingml/2006/main">
              <a:ext uri="{FF2B5EF4-FFF2-40B4-BE49-F238E27FC236}">
                <a16:creationId xmlns:a16="http://schemas.microsoft.com/office/drawing/2014/main" id="{BD273699-CB93-44F3-82FF-E82EFA7F1E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723900"/>
            <a:ext cx="11125200" cy="302419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875" b="1">
                <a:solidFill>
                  <a:srgbClr val="007CB9"/>
                </a:solidFill>
                <a:latin typeface="Malgun Gothic"/>
                <a:ea typeface="Malgun Gothic"/>
                <a:cs typeface="Malgun Gothic"/>
              </a:defRPr>
            </a:pPr>
            <a:r>
              <a:rPr sz="1875" b="1">
                <a:solidFill>
                  <a:srgbClr val="007CB9"/>
                </a:solidFill>
                <a:latin typeface="Malgun Gothic"/>
                <a:ea typeface="Malgun Gothic"/>
                <a:cs typeface="Malgun Gothic"/>
              </a:rPr>
              <a:t>약품 용기 충진 / 포장 공정 통합</a:t>
            </a:r>
          </a:p>
        </p:txBody>
      </p:sp>
      <p:sp>
        <p:nvSpPr>
          <p:cNvPr id="4" name="text-4">
            <a:extLst xmlns:a="http://schemas.openxmlformats.org/drawingml/2006/main">
              <a:ext uri="{FF2B5EF4-FFF2-40B4-BE49-F238E27FC236}">
                <a16:creationId xmlns:a16="http://schemas.microsoft.com/office/drawing/2014/main" id="{3E7F7EE9-09C1-46C6-A35C-854A565DA4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133475"/>
            <a:ext cx="11125200" cy="532257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12840"/>
                </a:solidFill>
                <a:latin typeface="Malgun Gothic"/>
                <a:ea typeface="Malgun Gothic"/>
                <a:cs typeface="Malgun Gothic"/>
              </a:defRPr>
            </a:pPr>
            <a:r>
              <a:rPr sz="3300" b="1">
                <a:solidFill>
                  <a:srgbClr val="112840"/>
                </a:solidFill>
                <a:latin typeface="Malgun Gothic"/>
                <a:ea typeface="Malgun Gothic"/>
                <a:cs typeface="Malgun Gothic"/>
              </a:rPr>
              <a:t>용기 공급부터 팔레타이징까지 하나의 흐름으로</a:t>
            </a:r>
          </a:p>
        </p:txBody>
      </p:sp>
      <p:pic>
        <p:nvPicPr>
          <p:cNvPr id="1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02bed397cba49cb"/>
          <a:stretch xmlns:a="http://schemas.openxmlformats.org/drawingml/2006/main"/>
        </p:blipFill>
        <p:spPr>
          <a:xfrm xmlns:a="http://schemas.openxmlformats.org/drawingml/2006/main">
            <a:off x="533400" y="2609850"/>
            <a:ext cx="6248400" cy="3514725"/>
          </a:xfrm>
          <a:prstGeom xmlns:a="http://schemas.openxmlformats.org/drawingml/2006/main" prst="rect">
            <a:avLst/>
          </a:prstGeom>
        </p:spPr>
      </p:pic>
      <p:sp>
        <p:nvSpPr>
          <p:cNvPr id="6" name="text-6">
            <a:extLst xmlns:a="http://schemas.openxmlformats.org/drawingml/2006/main">
              <a:ext uri="{FF2B5EF4-FFF2-40B4-BE49-F238E27FC236}">
                <a16:creationId xmlns:a16="http://schemas.microsoft.com/office/drawing/2014/main" id="{ED597096-B8A8-47D1-8466-4FA3AA0A09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58050" y="2514600"/>
            <a:ext cx="4400550" cy="32661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2025" b="0">
                <a:solidFill>
                  <a:srgbClr val="182C43"/>
                </a:solidFill>
                <a:latin typeface="Malgun Gothic"/>
                <a:ea typeface="Malgun Gothic"/>
                <a:cs typeface="Malgun Gothic"/>
              </a:defRPr>
            </a:pPr>
            <a:r>
              <a:rPr sz="2025" b="0">
                <a:solidFill>
                  <a:srgbClr val="182C43"/>
                </a:solidFill>
                <a:latin typeface="Malgun Gothic"/>
                <a:ea typeface="Malgun Gothic"/>
                <a:cs typeface="Malgun Gothic"/>
              </a:rPr>
              <a:t>용기 공급 / 충진 / 계량 / 캡핑 /</a:t>
            </a:r>
          </a:p>
        </p:txBody>
      </p:sp>
      <p:sp>
        <p:nvSpPr>
          <p:cNvPr id="7" name="text-7">
            <a:extLst xmlns:a="http://schemas.openxmlformats.org/drawingml/2006/main">
              <a:ext uri="{FF2B5EF4-FFF2-40B4-BE49-F238E27FC236}">
                <a16:creationId xmlns:a16="http://schemas.microsoft.com/office/drawing/2014/main" id="{49FE0315-4E33-4D5A-9C8F-327C071333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58050" y="2874645"/>
            <a:ext cx="4400550" cy="32661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2025" b="0">
                <a:solidFill>
                  <a:srgbClr val="182C43"/>
                </a:solidFill>
                <a:latin typeface="Malgun Gothic"/>
                <a:ea typeface="Malgun Gothic"/>
                <a:cs typeface="Malgun Gothic"/>
              </a:defRPr>
            </a:pPr>
            <a:r>
              <a:rPr sz="2025" b="0">
                <a:solidFill>
                  <a:srgbClr val="182C43"/>
                </a:solidFill>
                <a:latin typeface="Malgun Gothic"/>
                <a:ea typeface="Malgun Gothic"/>
                <a:cs typeface="Malgun Gothic"/>
              </a:rPr>
              <a:t>라벨링 / 팔레타이징 장치를 연결하고</a:t>
            </a:r>
          </a:p>
        </p:txBody>
      </p:sp>
      <p:sp>
        <p:nvSpPr>
          <p:cNvPr id="8" name="text-8">
            <a:extLst xmlns:a="http://schemas.openxmlformats.org/drawingml/2006/main">
              <a:ext uri="{FF2B5EF4-FFF2-40B4-BE49-F238E27FC236}">
                <a16:creationId xmlns:a16="http://schemas.microsoft.com/office/drawing/2014/main" id="{D15C45E5-0E39-4458-92F4-94DE5BD364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58050" y="3234690"/>
            <a:ext cx="4400550" cy="32661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2025" b="0">
                <a:solidFill>
                  <a:srgbClr val="182C43"/>
                </a:solidFill>
                <a:latin typeface="Malgun Gothic"/>
                <a:ea typeface="Malgun Gothic"/>
                <a:cs typeface="Malgun Gothic"/>
              </a:defRPr>
            </a:pPr>
            <a:r>
              <a:rPr sz="2025" b="0">
                <a:solidFill>
                  <a:srgbClr val="182C43"/>
                </a:solidFill>
                <a:latin typeface="Malgun Gothic"/>
                <a:ea typeface="Malgun Gothic"/>
                <a:cs typeface="Malgun Gothic"/>
              </a:rPr>
              <a:t>현장 이송과 제어를 통합했습니다.</a:t>
            </a:r>
          </a:p>
        </p:txBody>
      </p:sp>
      <p:sp>
        <p:nvSpPr>
          <p:cNvPr id="9" name="text-9">
            <a:extLst xmlns:a="http://schemas.openxmlformats.org/drawingml/2006/main">
              <a:ext uri="{FF2B5EF4-FFF2-40B4-BE49-F238E27FC236}">
                <a16:creationId xmlns:a16="http://schemas.microsoft.com/office/drawing/2014/main" id="{42177C00-52CF-4AB2-B1AF-3D278DF441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58050" y="3842385"/>
            <a:ext cx="4400550" cy="302419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875" b="1">
                <a:solidFill>
                  <a:srgbClr val="007CB9"/>
                </a:solidFill>
                <a:latin typeface="Malgun Gothic"/>
                <a:ea typeface="Malgun Gothic"/>
                <a:cs typeface="Malgun Gothic"/>
              </a:defRPr>
            </a:pPr>
            <a:r>
              <a:rPr sz="1875" b="1">
                <a:solidFill>
                  <a:srgbClr val="007CB9"/>
                </a:solidFill>
                <a:latin typeface="Malgun Gothic"/>
                <a:ea typeface="Malgun Gothic"/>
                <a:cs typeface="Malgun Gothic"/>
              </a:rPr>
              <a:t>여러 포장장치 사이의 공정 이송 연결</a:t>
            </a:r>
          </a:p>
        </p:txBody>
      </p:sp>
      <p:sp>
        <p:nvSpPr>
          <p:cNvPr id="10" name="text-10">
            <a:extLst xmlns:a="http://schemas.openxmlformats.org/drawingml/2006/main">
              <a:ext uri="{FF2B5EF4-FFF2-40B4-BE49-F238E27FC236}">
                <a16:creationId xmlns:a16="http://schemas.microsoft.com/office/drawing/2014/main" id="{63F9F46B-DE64-4F83-B88A-14471D62AA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58050" y="4344829"/>
            <a:ext cx="4400550" cy="302419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875" b="1">
                <a:solidFill>
                  <a:srgbClr val="007CB9"/>
                </a:solidFill>
                <a:latin typeface="Malgun Gothic"/>
                <a:ea typeface="Malgun Gothic"/>
                <a:cs typeface="Malgun Gothic"/>
              </a:defRPr>
            </a:pPr>
            <a:r>
              <a:rPr sz="1875" b="1">
                <a:solidFill>
                  <a:srgbClr val="007CB9"/>
                </a:solidFill>
                <a:latin typeface="Malgun Gothic"/>
                <a:ea typeface="Malgun Gothic"/>
                <a:cs typeface="Malgun Gothic"/>
              </a:rPr>
              <a:t>용기 취급과 팔레타이징의 로봇 연동</a:t>
            </a:r>
          </a:p>
        </p:txBody>
      </p:sp>
      <p:sp>
        <p:nvSpPr>
          <p:cNvPr id="11" name="text-11">
            <a:extLst xmlns:a="http://schemas.openxmlformats.org/drawingml/2006/main">
              <a:ext uri="{FF2B5EF4-FFF2-40B4-BE49-F238E27FC236}">
                <a16:creationId xmlns:a16="http://schemas.microsoft.com/office/drawing/2014/main" id="{7B1E92BA-526D-4150-B111-BEFF15299F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305550"/>
            <a:ext cx="11125200" cy="15725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975" b="0">
                <a:solidFill>
                  <a:srgbClr val="637487"/>
                </a:solidFill>
                <a:latin typeface="Malgun Gothic"/>
                <a:ea typeface="Malgun Gothic"/>
                <a:cs typeface="Malgun Gothic"/>
              </a:defRPr>
            </a:pPr>
            <a:r>
              <a:rPr sz="975" b="0">
                <a:solidFill>
                  <a:srgbClr val="637487"/>
                </a:solidFill>
                <a:latin typeface="Malgun Gothic"/>
                <a:ea typeface="Malgun Gothic"/>
                <a:cs typeface="Malgun Gothic"/>
              </a:rPr>
              <a:t>현장 설치 / 시운전 자료와 공정 배치도를 바탕으로 구성한 사례입니다.</a:t>
            </a:r>
          </a:p>
        </p:txBody>
      </p:sp>
    </p:spTree>
    <p:extLst>
      <p:ext uri="{BB962C8B-B14F-4D97-AF65-F5344CB8AC3E}">
        <p14:creationId xmlns:p14="http://schemas.microsoft.com/office/powerpoint/2010/main" val="255617643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1" name="text-1">
            <a:extLst xmlns:a="http://schemas.openxmlformats.org/drawingml/2006/main">
              <a:ext uri="{FF2B5EF4-FFF2-40B4-BE49-F238E27FC236}">
                <a16:creationId xmlns:a16="http://schemas.microsoft.com/office/drawing/2014/main" id="{CEC84BC8-71F2-4FB2-9FA2-D397299CAB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95275"/>
            <a:ext cx="1905000" cy="25403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007CB9"/>
                </a:solidFill>
                <a:latin typeface="Malgun Gothic"/>
                <a:ea typeface="Malgun Gothic"/>
                <a:cs typeface="Malgun Gothic"/>
              </a:defRPr>
            </a:pPr>
            <a:r>
              <a:rPr sz="1575" b="1">
                <a:solidFill>
                  <a:srgbClr val="007CB9"/>
                </a:solidFill>
                <a:latin typeface="Malgun Gothic"/>
                <a:ea typeface="Malgun Gothic"/>
                <a:cs typeface="Malgun Gothic"/>
              </a:rPr>
              <a:t>ARTBOT</a:t>
            </a:r>
          </a:p>
        </p:txBody>
      </p:sp>
      <p:sp>
        <p:nvSpPr>
          <p:cNvPr id="2" name="text-2">
            <a:extLst xmlns:a="http://schemas.openxmlformats.org/drawingml/2006/main">
              <a:ext uri="{FF2B5EF4-FFF2-40B4-BE49-F238E27FC236}">
                <a16:creationId xmlns:a16="http://schemas.microsoft.com/office/drawing/2014/main" id="{4DECAF07-4B54-4C56-8AAC-5B83477026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314325"/>
            <a:ext cx="514350" cy="21774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350" b="0">
                <a:solidFill>
                  <a:srgbClr val="637487"/>
                </a:solidFill>
                <a:latin typeface="Malgun Gothic"/>
                <a:ea typeface="Malgun Gothic"/>
                <a:cs typeface="Malgun Gothic"/>
              </a:defRPr>
            </a:pPr>
            <a:r>
              <a:rPr sz="1350" b="0">
                <a:solidFill>
                  <a:srgbClr val="637487"/>
                </a:solidFill>
                <a:latin typeface="Malgun Gothic"/>
                <a:ea typeface="Malgun Gothic"/>
                <a:cs typeface="Malgun Gothic"/>
              </a:rPr>
              <a:t>02</a:t>
            </a:r>
          </a:p>
        </p:txBody>
      </p:sp>
      <p:sp>
        <p:nvSpPr>
          <p:cNvPr id="3" name="text-3">
            <a:extLst xmlns:a="http://schemas.openxmlformats.org/drawingml/2006/main">
              <a:ext uri="{FF2B5EF4-FFF2-40B4-BE49-F238E27FC236}">
                <a16:creationId xmlns:a16="http://schemas.microsoft.com/office/drawing/2014/main" id="{32106FB3-2227-475D-8F97-B7F7402F35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762000"/>
            <a:ext cx="11125200" cy="48387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3000" b="1">
                <a:solidFill>
                  <a:srgbClr val="112840"/>
                </a:solidFill>
                <a:latin typeface="Malgun Gothic"/>
                <a:ea typeface="Malgun Gothic"/>
                <a:cs typeface="Malgun Gothic"/>
              </a:defRPr>
            </a:pPr>
            <a:r>
              <a:rPr sz="3000" b="1">
                <a:solidFill>
                  <a:srgbClr val="112840"/>
                </a:solidFill>
                <a:latin typeface="Malgun Gothic"/>
                <a:ea typeface="Malgun Gothic"/>
                <a:cs typeface="Malgun Gothic"/>
              </a:rPr>
              <a:t>약품 용기 충진 / 포장 공정 통합 적용 구성</a:t>
            </a:r>
          </a:p>
        </p:txBody>
      </p:sp>
      <p:sp>
        <p:nvSpPr>
          <p:cNvPr id="4" name="text-4">
            <a:extLst xmlns:a="http://schemas.openxmlformats.org/drawingml/2006/main">
              <a:ext uri="{FF2B5EF4-FFF2-40B4-BE49-F238E27FC236}">
                <a16:creationId xmlns:a16="http://schemas.microsoft.com/office/drawing/2014/main" id="{6E531906-B4E3-42B1-897E-3329717632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371600"/>
            <a:ext cx="11125200" cy="29032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800" b="0">
                <a:solidFill>
                  <a:srgbClr val="637487"/>
                </a:solidFill>
                <a:latin typeface="Malgun Gothic"/>
                <a:ea typeface="Malgun Gothic"/>
                <a:cs typeface="Malgun Gothic"/>
              </a:defRPr>
            </a:pPr>
            <a:r>
              <a:rPr sz="1800" b="0">
                <a:solidFill>
                  <a:srgbClr val="637487"/>
                </a:solidFill>
                <a:latin typeface="Malgun Gothic"/>
                <a:ea typeface="Malgun Gothic"/>
                <a:cs typeface="Malgun Gothic"/>
              </a:rPr>
              <a:t>용기 공급 / 충진 / 계량 / 캡핑 / 라벨링 / 팔레타이징 장치를 연결하고 현장 이송과 제어를 통합했습니다.</a:t>
            </a:r>
          </a:p>
        </p:txBody>
      </p:sp>
      <p:sp>
        <p:nvSpPr>
          <p:cNvPr id="5" name="text-5">
            <a:extLst xmlns:a="http://schemas.openxmlformats.org/drawingml/2006/main">
              <a:ext uri="{FF2B5EF4-FFF2-40B4-BE49-F238E27FC236}">
                <a16:creationId xmlns:a16="http://schemas.microsoft.com/office/drawing/2014/main" id="{940CEB71-A21B-400F-B74C-A036447378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343150"/>
            <a:ext cx="4953000" cy="302419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875" b="1">
                <a:solidFill>
                  <a:srgbClr val="637487"/>
                </a:solidFill>
                <a:latin typeface="Malgun Gothic"/>
                <a:ea typeface="Malgun Gothic"/>
                <a:cs typeface="Malgun Gothic"/>
              </a:defRPr>
            </a:pPr>
            <a:r>
              <a:rPr sz="1875" b="1">
                <a:solidFill>
                  <a:srgbClr val="637487"/>
                </a:solidFill>
                <a:latin typeface="Malgun Gothic"/>
                <a:ea typeface="Malgun Gothic"/>
                <a:cs typeface="Malgun Gothic"/>
              </a:rPr>
              <a:t>개선 전</a:t>
            </a:r>
          </a:p>
        </p:txBody>
      </p:sp>
      <p:sp>
        <p:nvSpPr>
          <p:cNvPr id="6" name="text-6">
            <a:extLst xmlns:a="http://schemas.openxmlformats.org/drawingml/2006/main">
              <a:ext uri="{FF2B5EF4-FFF2-40B4-BE49-F238E27FC236}">
                <a16:creationId xmlns:a16="http://schemas.microsoft.com/office/drawing/2014/main" id="{FEE46E07-E8EF-4EB9-8809-461C43C110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752725"/>
            <a:ext cx="4876800" cy="338709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2100" b="0">
                <a:solidFill>
                  <a:srgbClr val="182C43"/>
                </a:solidFill>
                <a:latin typeface="Malgun Gothic"/>
                <a:ea typeface="Malgun Gothic"/>
                <a:cs typeface="Malgun Gothic"/>
              </a:defRPr>
            </a:pPr>
            <a:r>
              <a:rPr sz="2100" b="0">
                <a:solidFill>
                  <a:srgbClr val="182C43"/>
                </a:solidFill>
                <a:latin typeface="Malgun Gothic"/>
                <a:ea typeface="Malgun Gothic"/>
                <a:cs typeface="Malgun Gothic"/>
              </a:rPr>
              <a:t>여러 포장 단계 사이에서 용기를</a:t>
            </a:r>
          </a:p>
        </p:txBody>
      </p:sp>
      <p:sp>
        <p:nvSpPr>
          <p:cNvPr id="7" name="text-7">
            <a:extLst xmlns:a="http://schemas.openxmlformats.org/drawingml/2006/main">
              <a:ext uri="{FF2B5EF4-FFF2-40B4-BE49-F238E27FC236}">
                <a16:creationId xmlns:a16="http://schemas.microsoft.com/office/drawing/2014/main" id="{B25694BC-D4F1-4471-9BEA-EFF8DDBBCB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3120771"/>
            <a:ext cx="4876800" cy="338709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2100" b="0">
                <a:solidFill>
                  <a:srgbClr val="182C43"/>
                </a:solidFill>
                <a:latin typeface="Malgun Gothic"/>
                <a:ea typeface="Malgun Gothic"/>
                <a:cs typeface="Malgun Gothic"/>
              </a:defRPr>
            </a:pPr>
            <a:r>
              <a:rPr sz="2100" b="0">
                <a:solidFill>
                  <a:srgbClr val="182C43"/>
                </a:solidFill>
                <a:latin typeface="Malgun Gothic"/>
                <a:ea typeface="Malgun Gothic"/>
                <a:cs typeface="Malgun Gothic"/>
              </a:rPr>
              <a:t>취급하고 이송하는 작업</a:t>
            </a:r>
          </a:p>
        </p:txBody>
      </p:sp>
      <p:sp>
        <p:nvSpPr>
          <p:cNvPr id="8" name="text-8">
            <a:extLst xmlns:a="http://schemas.openxmlformats.org/drawingml/2006/main">
              <a:ext uri="{FF2B5EF4-FFF2-40B4-BE49-F238E27FC236}">
                <a16:creationId xmlns:a16="http://schemas.microsoft.com/office/drawing/2014/main" id="{4D1D9E45-B7F8-470B-9320-805A25C906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2343150"/>
            <a:ext cx="5219700" cy="302419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875" b="1">
                <a:solidFill>
                  <a:srgbClr val="007CB9"/>
                </a:solidFill>
                <a:latin typeface="Malgun Gothic"/>
                <a:ea typeface="Malgun Gothic"/>
                <a:cs typeface="Malgun Gothic"/>
              </a:defRPr>
            </a:pPr>
            <a:r>
              <a:rPr sz="1875" b="1">
                <a:solidFill>
                  <a:srgbClr val="007CB9"/>
                </a:solidFill>
                <a:latin typeface="Malgun Gothic"/>
                <a:ea typeface="Malgun Gothic"/>
                <a:cs typeface="Malgun Gothic"/>
              </a:rPr>
              <a:t>적용 후</a:t>
            </a:r>
          </a:p>
        </p:txBody>
      </p:sp>
      <p:sp>
        <p:nvSpPr>
          <p:cNvPr id="9" name="text-9">
            <a:extLst xmlns:a="http://schemas.openxmlformats.org/drawingml/2006/main">
              <a:ext uri="{FF2B5EF4-FFF2-40B4-BE49-F238E27FC236}">
                <a16:creationId xmlns:a16="http://schemas.microsoft.com/office/drawing/2014/main" id="{4F4F8F12-D936-488C-B450-883B52BF3E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2752725"/>
            <a:ext cx="5219700" cy="338709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112840"/>
                </a:solidFill>
                <a:latin typeface="Malgun Gothic"/>
                <a:ea typeface="Malgun Gothic"/>
                <a:cs typeface="Malgun Gothic"/>
              </a:defRPr>
            </a:pPr>
            <a:r>
              <a:rPr sz="2100" b="1">
                <a:solidFill>
                  <a:srgbClr val="112840"/>
                </a:solidFill>
                <a:latin typeface="Malgun Gothic"/>
                <a:ea typeface="Malgun Gothic"/>
                <a:cs typeface="Malgun Gothic"/>
              </a:rPr>
              <a:t>용기 이송과 포장장치, 로봇 적재를 연동한</a:t>
            </a:r>
          </a:p>
        </p:txBody>
      </p:sp>
      <p:sp>
        <p:nvSpPr>
          <p:cNvPr id="10" name="text-10">
            <a:extLst xmlns:a="http://schemas.openxmlformats.org/drawingml/2006/main">
              <a:ext uri="{FF2B5EF4-FFF2-40B4-BE49-F238E27FC236}">
                <a16:creationId xmlns:a16="http://schemas.microsoft.com/office/drawing/2014/main" id="{3AB48EB3-EBC7-4302-9E1E-15E89ECF87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3120771"/>
            <a:ext cx="5219700" cy="338709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112840"/>
                </a:solidFill>
                <a:latin typeface="Malgun Gothic"/>
                <a:ea typeface="Malgun Gothic"/>
                <a:cs typeface="Malgun Gothic"/>
              </a:defRPr>
            </a:pPr>
            <a:r>
              <a:rPr sz="2100" b="1">
                <a:solidFill>
                  <a:srgbClr val="112840"/>
                </a:solidFill>
                <a:latin typeface="Malgun Gothic"/>
                <a:ea typeface="Malgun Gothic"/>
                <a:cs typeface="Malgun Gothic"/>
              </a:rPr>
              <a:t>공정</a:t>
            </a:r>
          </a:p>
        </p:txBody>
      </p:sp>
      <p:sp>
        <p:nvSpPr>
          <p:cNvPr id="11" name="text-11">
            <a:extLst xmlns:a="http://schemas.openxmlformats.org/drawingml/2006/main">
              <a:ext uri="{FF2B5EF4-FFF2-40B4-BE49-F238E27FC236}">
                <a16:creationId xmlns:a16="http://schemas.microsoft.com/office/drawing/2014/main" id="{27146DC6-FE00-40E1-AB33-EEAC1E932B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276725"/>
            <a:ext cx="11125200" cy="29032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800" b="1">
                <a:solidFill>
                  <a:srgbClr val="112840"/>
                </a:solidFill>
                <a:latin typeface="Malgun Gothic"/>
                <a:ea typeface="Malgun Gothic"/>
                <a:cs typeface="Malgun Gothic"/>
              </a:defRPr>
            </a:pPr>
            <a:r>
              <a:rPr sz="1800" b="1">
                <a:solidFill>
                  <a:srgbClr val="112840"/>
                </a:solidFill>
                <a:latin typeface="Malgun Gothic"/>
                <a:ea typeface="Malgun Gothic"/>
                <a:cs typeface="Malgun Gothic"/>
              </a:rPr>
              <a:t>공정에 반영한 구성</a:t>
            </a:r>
          </a:p>
        </p:txBody>
      </p:sp>
      <p:sp>
        <p:nvSpPr>
          <p:cNvPr id="12" name="text-12">
            <a:extLst xmlns:a="http://schemas.openxmlformats.org/drawingml/2006/main">
              <a:ext uri="{FF2B5EF4-FFF2-40B4-BE49-F238E27FC236}">
                <a16:creationId xmlns:a16="http://schemas.microsoft.com/office/drawing/2014/main" id="{6BBA78DD-DD48-4F8D-A307-51CFF57468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657725"/>
            <a:ext cx="381000" cy="25403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007CB9"/>
                </a:solidFill>
                <a:latin typeface="Malgun Gothic"/>
                <a:ea typeface="Malgun Gothic"/>
                <a:cs typeface="Malgun Gothic"/>
              </a:defRPr>
            </a:pPr>
            <a:r>
              <a:rPr sz="1575" b="1">
                <a:solidFill>
                  <a:srgbClr val="007CB9"/>
                </a:solidFill>
                <a:latin typeface="Malgun Gothic"/>
                <a:ea typeface="Malgun Gothic"/>
                <a:cs typeface="Malgun Gothic"/>
              </a:rPr>
              <a:t>01</a:t>
            </a:r>
          </a:p>
        </p:txBody>
      </p:sp>
      <p:sp>
        <p:nvSpPr>
          <p:cNvPr id="13" name="text-13">
            <a:extLst xmlns:a="http://schemas.openxmlformats.org/drawingml/2006/main">
              <a:ext uri="{FF2B5EF4-FFF2-40B4-BE49-F238E27FC236}">
                <a16:creationId xmlns:a16="http://schemas.microsoft.com/office/drawing/2014/main" id="{26186647-5AF8-4039-9B75-3B7F9DD3E1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4657725"/>
            <a:ext cx="4800600" cy="2782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725" b="0">
                <a:solidFill>
                  <a:srgbClr val="182C43"/>
                </a:solidFill>
                <a:latin typeface="Malgun Gothic"/>
                <a:ea typeface="Malgun Gothic"/>
                <a:cs typeface="Malgun Gothic"/>
              </a:defRPr>
            </a:pPr>
            <a:r>
              <a:rPr sz="1725" b="0">
                <a:solidFill>
                  <a:srgbClr val="182C43"/>
                </a:solidFill>
                <a:latin typeface="Malgun Gothic"/>
                <a:ea typeface="Malgun Gothic"/>
                <a:cs typeface="Malgun Gothic"/>
              </a:rPr>
              <a:t>공급 / 충진 / 계량 / 캡 조작 / 라벨 부착 장치</a:t>
            </a:r>
          </a:p>
        </p:txBody>
      </p:sp>
      <p:sp>
        <p:nvSpPr>
          <p:cNvPr id="14" name="text-14">
            <a:extLst xmlns:a="http://schemas.openxmlformats.org/drawingml/2006/main">
              <a:ext uri="{FF2B5EF4-FFF2-40B4-BE49-F238E27FC236}">
                <a16:creationId xmlns:a16="http://schemas.microsoft.com/office/drawing/2014/main" id="{2C9C834D-E53C-4BF4-B307-C0B4D4D6FF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4951286"/>
            <a:ext cx="4800600" cy="2782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725" b="0">
                <a:solidFill>
                  <a:srgbClr val="182C43"/>
                </a:solidFill>
                <a:latin typeface="Malgun Gothic"/>
                <a:ea typeface="Malgun Gothic"/>
                <a:cs typeface="Malgun Gothic"/>
              </a:defRPr>
            </a:pPr>
            <a:r>
              <a:rPr sz="1725" b="0">
                <a:solidFill>
                  <a:srgbClr val="182C43"/>
                </a:solidFill>
                <a:latin typeface="Malgun Gothic"/>
                <a:ea typeface="Malgun Gothic"/>
                <a:cs typeface="Malgun Gothic"/>
              </a:rPr>
              <a:t>구성</a:t>
            </a:r>
          </a:p>
        </p:txBody>
      </p:sp>
      <p:sp>
        <p:nvSpPr>
          <p:cNvPr id="15" name="text-15">
            <a:extLst xmlns:a="http://schemas.openxmlformats.org/drawingml/2006/main">
              <a:ext uri="{FF2B5EF4-FFF2-40B4-BE49-F238E27FC236}">
                <a16:creationId xmlns:a16="http://schemas.microsoft.com/office/drawing/2014/main" id="{296056F1-7AA8-42DF-BA2E-B5C5F36CEF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4657725"/>
            <a:ext cx="381000" cy="25403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007CB9"/>
                </a:solidFill>
                <a:latin typeface="Malgun Gothic"/>
                <a:ea typeface="Malgun Gothic"/>
                <a:cs typeface="Malgun Gothic"/>
              </a:defRPr>
            </a:pPr>
            <a:r>
              <a:rPr sz="1575" b="1">
                <a:solidFill>
                  <a:srgbClr val="007CB9"/>
                </a:solidFill>
                <a:latin typeface="Malgun Gothic"/>
                <a:ea typeface="Malgun Gothic"/>
                <a:cs typeface="Malgun Gothic"/>
              </a:rPr>
              <a:t>02</a:t>
            </a:r>
          </a:p>
        </p:txBody>
      </p:sp>
      <p:sp>
        <p:nvSpPr>
          <p:cNvPr id="16" name="text-16">
            <a:extLst xmlns:a="http://schemas.openxmlformats.org/drawingml/2006/main">
              <a:ext uri="{FF2B5EF4-FFF2-40B4-BE49-F238E27FC236}">
                <a16:creationId xmlns:a16="http://schemas.microsoft.com/office/drawing/2014/main" id="{43003851-EE41-4C38-8622-522EEF4B22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4657725"/>
            <a:ext cx="4800600" cy="2782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725" b="0">
                <a:solidFill>
                  <a:srgbClr val="182C43"/>
                </a:solidFill>
                <a:latin typeface="Malgun Gothic"/>
                <a:ea typeface="Malgun Gothic"/>
                <a:cs typeface="Malgun Gothic"/>
              </a:defRPr>
            </a:pPr>
            <a:r>
              <a:rPr sz="1725" b="0">
                <a:solidFill>
                  <a:srgbClr val="182C43"/>
                </a:solidFill>
                <a:latin typeface="Malgun Gothic"/>
                <a:ea typeface="Malgun Gothic"/>
                <a:cs typeface="Malgun Gothic"/>
              </a:rPr>
              <a:t>그리퍼를 이용한 용기 이송과 팔레트 공급 /</a:t>
            </a:r>
          </a:p>
        </p:txBody>
      </p:sp>
      <p:sp>
        <p:nvSpPr>
          <p:cNvPr id="17" name="text-17">
            <a:extLst xmlns:a="http://schemas.openxmlformats.org/drawingml/2006/main">
              <a:ext uri="{FF2B5EF4-FFF2-40B4-BE49-F238E27FC236}">
                <a16:creationId xmlns:a16="http://schemas.microsoft.com/office/drawing/2014/main" id="{8BD314A1-1B6B-496F-A3E0-B7AD13B1D8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4951286"/>
            <a:ext cx="4800600" cy="2782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725" b="0">
                <a:solidFill>
                  <a:srgbClr val="182C43"/>
                </a:solidFill>
                <a:latin typeface="Malgun Gothic"/>
                <a:ea typeface="Malgun Gothic"/>
                <a:cs typeface="Malgun Gothic"/>
              </a:defRPr>
            </a:pPr>
            <a:r>
              <a:rPr sz="1725" b="0">
                <a:solidFill>
                  <a:srgbClr val="182C43"/>
                </a:solidFill>
                <a:latin typeface="Malgun Gothic"/>
                <a:ea typeface="Malgun Gothic"/>
                <a:cs typeface="Malgun Gothic"/>
              </a:rPr>
              <a:t>적재</a:t>
            </a:r>
          </a:p>
        </p:txBody>
      </p:sp>
      <p:sp>
        <p:nvSpPr>
          <p:cNvPr id="18" name="text-18">
            <a:extLst xmlns:a="http://schemas.openxmlformats.org/drawingml/2006/main">
              <a:ext uri="{FF2B5EF4-FFF2-40B4-BE49-F238E27FC236}">
                <a16:creationId xmlns:a16="http://schemas.microsoft.com/office/drawing/2014/main" id="{7EC9EA25-DCE3-4CBB-8F22-D44F5D81E4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5416296"/>
            <a:ext cx="381000" cy="25403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007CB9"/>
                </a:solidFill>
                <a:latin typeface="Malgun Gothic"/>
                <a:ea typeface="Malgun Gothic"/>
                <a:cs typeface="Malgun Gothic"/>
              </a:defRPr>
            </a:pPr>
            <a:r>
              <a:rPr sz="1575" b="1">
                <a:solidFill>
                  <a:srgbClr val="007CB9"/>
                </a:solidFill>
                <a:latin typeface="Malgun Gothic"/>
                <a:ea typeface="Malgun Gothic"/>
                <a:cs typeface="Malgun Gothic"/>
              </a:rPr>
              <a:t>03</a:t>
            </a:r>
          </a:p>
        </p:txBody>
      </p:sp>
      <p:sp>
        <p:nvSpPr>
          <p:cNvPr id="19" name="text-19">
            <a:extLst xmlns:a="http://schemas.openxmlformats.org/drawingml/2006/main">
              <a:ext uri="{FF2B5EF4-FFF2-40B4-BE49-F238E27FC236}">
                <a16:creationId xmlns:a16="http://schemas.microsoft.com/office/drawing/2014/main" id="{DB818F84-A5AF-443C-B421-3992020D3F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5416296"/>
            <a:ext cx="4800600" cy="2782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725" b="0">
                <a:solidFill>
                  <a:srgbClr val="182C43"/>
                </a:solidFill>
                <a:latin typeface="Malgun Gothic"/>
                <a:ea typeface="Malgun Gothic"/>
                <a:cs typeface="Malgun Gothic"/>
              </a:defRPr>
            </a:pPr>
            <a:r>
              <a:rPr sz="1725" b="0">
                <a:solidFill>
                  <a:srgbClr val="182C43"/>
                </a:solidFill>
                <a:latin typeface="Malgun Gothic"/>
                <a:ea typeface="Malgun Gothic"/>
                <a:cs typeface="Malgun Gothic"/>
              </a:rPr>
              <a:t>주변 장치 제어와 현장 설치 / 시운전</a:t>
            </a:r>
          </a:p>
        </p:txBody>
      </p:sp>
      <p:sp>
        <p:nvSpPr>
          <p:cNvPr id="20" name="text-20">
            <a:extLst xmlns:a="http://schemas.openxmlformats.org/drawingml/2006/main">
              <a:ext uri="{FF2B5EF4-FFF2-40B4-BE49-F238E27FC236}">
                <a16:creationId xmlns:a16="http://schemas.microsoft.com/office/drawing/2014/main" id="{87610EA7-B6B7-43A6-9BE8-A59FE38758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305550"/>
            <a:ext cx="11125200" cy="15725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975" b="0">
                <a:solidFill>
                  <a:srgbClr val="637487"/>
                </a:solidFill>
                <a:latin typeface="Malgun Gothic"/>
                <a:ea typeface="Malgun Gothic"/>
                <a:cs typeface="Malgun Gothic"/>
              </a:defRPr>
            </a:pPr>
            <a:r>
              <a:rPr sz="975" b="0">
                <a:solidFill>
                  <a:srgbClr val="637487"/>
                </a:solidFill>
                <a:latin typeface="Malgun Gothic"/>
                <a:ea typeface="Malgun Gothic"/>
                <a:cs typeface="Malgun Gothic"/>
              </a:rPr>
              <a:t>현장 설치 / 시운전 자료와 공정 배치도를 바탕으로 구성한 사례입니다.</a:t>
            </a:r>
          </a:p>
        </p:txBody>
      </p:sp>
    </p:spTree>
    <p:extLst>
      <p:ext uri="{BB962C8B-B14F-4D97-AF65-F5344CB8AC3E}">
        <p14:creationId xmlns:p14="http://schemas.microsoft.com/office/powerpoint/2010/main" val="1299178801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8" name="text-1">
            <a:extLst xmlns:a="http://schemas.openxmlformats.org/drawingml/2006/main">
              <a:ext uri="{FF2B5EF4-FFF2-40B4-BE49-F238E27FC236}">
                <a16:creationId xmlns:a16="http://schemas.microsoft.com/office/drawing/2014/main" id="{984BB2B3-BE8E-45F3-BB20-A631DF77B6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95275"/>
            <a:ext cx="1905000" cy="25403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007CB9"/>
                </a:solidFill>
                <a:latin typeface="Malgun Gothic"/>
                <a:ea typeface="Malgun Gothic"/>
                <a:cs typeface="Malgun Gothic"/>
              </a:defRPr>
            </a:pPr>
            <a:r>
              <a:rPr sz="1575" b="1">
                <a:solidFill>
                  <a:srgbClr val="007CB9"/>
                </a:solidFill>
                <a:latin typeface="Malgun Gothic"/>
                <a:ea typeface="Malgun Gothic"/>
                <a:cs typeface="Malgun Gothic"/>
              </a:rPr>
              <a:t>ARTBOT</a:t>
            </a:r>
          </a:p>
        </p:txBody>
      </p:sp>
      <p:sp>
        <p:nvSpPr>
          <p:cNvPr id="2" name="text-2">
            <a:extLst xmlns:a="http://schemas.openxmlformats.org/drawingml/2006/main">
              <a:ext uri="{FF2B5EF4-FFF2-40B4-BE49-F238E27FC236}">
                <a16:creationId xmlns:a16="http://schemas.microsoft.com/office/drawing/2014/main" id="{976ACAA0-F469-40A8-916A-88A2A42AD6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314325"/>
            <a:ext cx="514350" cy="21774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350" b="0">
                <a:solidFill>
                  <a:srgbClr val="637487"/>
                </a:solidFill>
                <a:latin typeface="Malgun Gothic"/>
                <a:ea typeface="Malgun Gothic"/>
                <a:cs typeface="Malgun Gothic"/>
              </a:defRPr>
            </a:pPr>
            <a:r>
              <a:rPr sz="1350" b="0">
                <a:solidFill>
                  <a:srgbClr val="637487"/>
                </a:solidFill>
                <a:latin typeface="Malgun Gothic"/>
                <a:ea typeface="Malgun Gothic"/>
                <a:cs typeface="Malgun Gothic"/>
              </a:rPr>
              <a:t>03</a:t>
            </a:r>
          </a:p>
        </p:txBody>
      </p:sp>
      <p:sp>
        <p:nvSpPr>
          <p:cNvPr id="3" name="text-3">
            <a:extLst xmlns:a="http://schemas.openxmlformats.org/drawingml/2006/main">
              <a:ext uri="{FF2B5EF4-FFF2-40B4-BE49-F238E27FC236}">
                <a16:creationId xmlns:a16="http://schemas.microsoft.com/office/drawing/2014/main" id="{E7634443-C75B-4CF3-8BA0-997ACC3F70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771525"/>
            <a:ext cx="11125200" cy="48387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3000" b="1">
                <a:solidFill>
                  <a:srgbClr val="112840"/>
                </a:solidFill>
                <a:latin typeface="Malgun Gothic"/>
                <a:ea typeface="Malgun Gothic"/>
                <a:cs typeface="Malgun Gothic"/>
              </a:defRPr>
            </a:pPr>
            <a:r>
              <a:rPr sz="3000" b="1">
                <a:solidFill>
                  <a:srgbClr val="112840"/>
                </a:solidFill>
                <a:latin typeface="Malgun Gothic"/>
                <a:ea typeface="Malgun Gothic"/>
                <a:cs typeface="Malgun Gothic"/>
              </a:rPr>
              <a:t>공급 / 이송 / 적재 배치</a:t>
            </a:r>
          </a:p>
        </p:txBody>
      </p:sp>
      <p:sp>
        <p:nvSpPr>
          <p:cNvPr id="4" name="text-4">
            <a:extLst xmlns:a="http://schemas.openxmlformats.org/drawingml/2006/main">
              <a:ext uri="{FF2B5EF4-FFF2-40B4-BE49-F238E27FC236}">
                <a16:creationId xmlns:a16="http://schemas.microsoft.com/office/drawing/2014/main" id="{C957993C-67F9-4DEF-9225-BC22F01253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352550"/>
            <a:ext cx="11125200" cy="266129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637487"/>
                </a:solidFill>
                <a:latin typeface="Malgun Gothic"/>
                <a:ea typeface="Malgun Gothic"/>
                <a:cs typeface="Malgun Gothic"/>
              </a:defRPr>
            </a:pPr>
            <a:r>
              <a:rPr sz="1650" b="0">
                <a:solidFill>
                  <a:srgbClr val="637487"/>
                </a:solidFill>
                <a:latin typeface="Malgun Gothic"/>
                <a:ea typeface="Malgun Gothic"/>
                <a:cs typeface="Malgun Gothic"/>
              </a:rPr>
              <a:t>약품 용기 충진 / 포장 공정 통합</a:t>
            </a:r>
          </a:p>
        </p:txBody>
      </p:sp>
      <p:pic>
        <p:nvPicPr>
          <p:cNvPr id="1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af3fd3007a146ec"/>
          <a:stretch xmlns:a="http://schemas.openxmlformats.org/drawingml/2006/main"/>
        </p:blipFill>
        <p:spPr>
          <a:xfrm xmlns:a="http://schemas.openxmlformats.org/drawingml/2006/main">
            <a:off x="3033173" y="1800225"/>
            <a:ext cx="6125654" cy="3933825"/>
          </a:xfrm>
          <a:prstGeom xmlns:a="http://schemas.openxmlformats.org/drawingml/2006/main" prst="rect">
            <a:avLst/>
          </a:prstGeom>
        </p:spPr>
      </p:pic>
      <p:sp>
        <p:nvSpPr>
          <p:cNvPr id="6" name="text-6">
            <a:extLst xmlns:a="http://schemas.openxmlformats.org/drawingml/2006/main">
              <a:ext uri="{FF2B5EF4-FFF2-40B4-BE49-F238E27FC236}">
                <a16:creationId xmlns:a16="http://schemas.microsoft.com/office/drawing/2014/main" id="{DBB3B847-0565-4CEE-B64E-FAC9AFA7D3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5867400"/>
            <a:ext cx="11125200" cy="22983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425" b="0">
                <a:solidFill>
                  <a:srgbClr val="182C43"/>
                </a:solidFill>
                <a:latin typeface="Malgun Gothic"/>
                <a:ea typeface="Malgun Gothic"/>
                <a:cs typeface="Malgun Gothic"/>
              </a:defRPr>
            </a:pPr>
            <a:r>
              <a:rPr sz="1425" b="0">
                <a:solidFill>
                  <a:srgbClr val="182C43"/>
                </a:solidFill>
                <a:latin typeface="Malgun Gothic"/>
                <a:ea typeface="Malgun Gothic"/>
                <a:cs typeface="Malgun Gothic"/>
              </a:rPr>
              <a:t>현장 공정 연계를 위한 원본 평면 배치도</a:t>
            </a:r>
          </a:p>
        </p:txBody>
      </p:sp>
      <p:sp>
        <p:nvSpPr>
          <p:cNvPr id="7" name="text-7">
            <a:extLst xmlns:a="http://schemas.openxmlformats.org/drawingml/2006/main">
              <a:ext uri="{FF2B5EF4-FFF2-40B4-BE49-F238E27FC236}">
                <a16:creationId xmlns:a16="http://schemas.microsoft.com/office/drawing/2014/main" id="{148A7690-7E1A-4CFE-AA78-01A45A55A7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305550"/>
            <a:ext cx="11125200" cy="15725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975" b="0">
                <a:solidFill>
                  <a:srgbClr val="637487"/>
                </a:solidFill>
                <a:latin typeface="Malgun Gothic"/>
                <a:ea typeface="Malgun Gothic"/>
                <a:cs typeface="Malgun Gothic"/>
              </a:defRPr>
            </a:pPr>
            <a:r>
              <a:rPr sz="975" b="0">
                <a:solidFill>
                  <a:srgbClr val="637487"/>
                </a:solidFill>
                <a:latin typeface="Malgun Gothic"/>
                <a:ea typeface="Malgun Gothic"/>
                <a:cs typeface="Malgun Gothic"/>
              </a:rPr>
              <a:t>공정 배치도 발췌 현장 설치 / 시운전 자료와 공정 배치도를 바탕으로 구성한 사례입니다.</a:t>
            </a:r>
          </a:p>
        </p:txBody>
      </p:sp>
    </p:spTree>
    <p:extLst>
      <p:ext uri="{BB962C8B-B14F-4D97-AF65-F5344CB8AC3E}">
        <p14:creationId xmlns:p14="http://schemas.microsoft.com/office/powerpoint/2010/main" val="1004618226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2026-09-06T06:09:23.5480000Z</dcterms:created>
  <dcterms:modified xsi:type="dcterms:W3CDTF">2026-09-06T06:09:23.5480000Z</dcterms:modified>
</coreProperties>
</file>