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3af4fa02968421c" /><Relationship Type="http://schemas.openxmlformats.org/officeDocument/2006/relationships/extended-properties" Target="/docProps/app.xml" Id="R4eea7a2910ef44b8" /><Relationship Type="http://schemas.openxmlformats.org/officeDocument/2006/relationships/officeDocument" Target="/ppt/presentation.xml" Id="R6b93f194119e49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c924b2ec01422e"/>
  </p:sldMasterIdLst>
  <p:notesMasterIdLst>
    <p:notesMasterId xmlns:r="http://schemas.openxmlformats.org/officeDocument/2006/relationships" r:id="R27726c6854da44ab"/>
  </p:notesMasterIdLst>
  <p:sldIdLst>
    <p:sldId xmlns:r="http://schemas.openxmlformats.org/officeDocument/2006/relationships" id="256" r:id="Rc6e1aec4153d48d4"/>
    <p:sldId xmlns:r="http://schemas.openxmlformats.org/officeDocument/2006/relationships" id="257" r:id="R9aa6ab0a9d6e4540"/>
    <p:sldId xmlns:r="http://schemas.openxmlformats.org/officeDocument/2006/relationships" id="258" r:id="R5746fbc9520b483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8b6dc58eb86495d" /><Relationship Type="http://schemas.openxmlformats.org/officeDocument/2006/relationships/slideMaster" Target="/ppt/slideMasters/slideMaster1.xml" Id="R65c924b2ec01422e" /><Relationship Type="http://schemas.openxmlformats.org/officeDocument/2006/relationships/notesMaster" Target="/ppt/notesMasters/notesMaster1.xml" Id="R27726c6854da44ab" /><Relationship Type="http://schemas.openxmlformats.org/officeDocument/2006/relationships/presProps" Target="/ppt/presProps.xml" Id="R0beb93f2a5b143f3" /><Relationship Type="http://schemas.openxmlformats.org/officeDocument/2006/relationships/tableStyles" Target="/ppt/tableStyles.xml" Id="R58716bd4b25444ec" /><Relationship Type="http://schemas.openxmlformats.org/officeDocument/2006/relationships/slide" Target="/ppt/slides/slide1.xml" Id="Rc6e1aec4153d48d4" /><Relationship Type="http://schemas.openxmlformats.org/officeDocument/2006/relationships/slide" Target="/ppt/slides/slide2.xml" Id="R9aa6ab0a9d6e4540" /><Relationship Type="http://schemas.openxmlformats.org/officeDocument/2006/relationships/slide" Target="/ppt/slides/slide3.xml" Id="R5746fbc9520b483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47752692ba34df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409d11a56504038" /><Relationship Type="http://schemas.openxmlformats.org/officeDocument/2006/relationships/notesMaster" Target="/ppt/notesMasters/notesMaster1.xml" Id="R74e4406b5c4b47f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75efaf8a8524f42" /><Relationship Type="http://schemas.openxmlformats.org/officeDocument/2006/relationships/notesMaster" Target="/ppt/notesMasters/notesMaster1.xml" Id="R10b34bc2a009411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33eec710a7843d9" /><Relationship Type="http://schemas.openxmlformats.org/officeDocument/2006/relationships/notesMaster" Target="/ppt/notesMasters/notesMaster1.xml" Id="Rf865f0cfbec443f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최종점검보고서 기준, 해당 도입 공정의 전후 비교입니다. 원문 비율은 도입 전 대비 비율입니다.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최종점검보고서 기준, 해당 도입 공정의 전후 비교입니다. 원문 비율은 도입 전 대비 비율입니다.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최종점검보고서 p.9 발췌 최종점검보고서 기준, 해당 도입 공정의 전후 비교입니다. 원문 비율은 도입 전 대비 비율입니다.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4e4a70a47483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87b039da2a045fb" /><Relationship Type="http://schemas.openxmlformats.org/officeDocument/2006/relationships/slideLayout" Target="/ppt/slideLayouts/slideLayout1.xml" Id="Rac19e9ed0f6a401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19e9ed0f6a401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9895b26f840ae" /><Relationship Type="http://schemas.openxmlformats.org/officeDocument/2006/relationships/image" Target="/ppt/media/image.jpeg" Id="R891a26851fb242c5" /><Relationship Type="http://schemas.openxmlformats.org/officeDocument/2006/relationships/notesSlide" Target="/ppt/notesSlides/notesSlide1.xml" Id="R3553a8eabf8b42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99385ac7a46e5" /><Relationship Type="http://schemas.openxmlformats.org/officeDocument/2006/relationships/notesSlide" Target="/ppt/notesSlides/notesSlide2.xml" Id="R2f0a816d9f0147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0e63c43e0463f" /><Relationship Type="http://schemas.openxmlformats.org/officeDocument/2006/relationships/image" Target="/ppt/media/image.png" Id="Reda8a90e15fc4646" /><Relationship Type="http://schemas.openxmlformats.org/officeDocument/2006/relationships/notesSlide" Target="/ppt/notesSlides/notesSlide3.xml" Id="R28fbff83acde4ee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ext-1">
            <a:extLst xmlns:a="http://schemas.openxmlformats.org/drawingml/2006/main">
              <a:ext uri="{FF2B5EF4-FFF2-40B4-BE49-F238E27FC236}">
                <a16:creationId xmlns:a16="http://schemas.microsoft.com/office/drawing/2014/main" id="{16CDDF96-B183-4106-A329-901B11CA7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4D1861FF-0BA8-41FD-9D4F-E00E56CFA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9A34AA69-C1A3-4640-9FF8-BF2764BA3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1252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파이프 조립 / 고주파용접 자동화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705868F2-D3B3-4944-916D-F0799944D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33475"/>
            <a:ext cx="11125200" cy="53225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1일 생산량 20% 증가, 공정불량률 0.4%p 감소</a:t>
            </a:r>
          </a:p>
        </p:txBody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1a26851fb242c5"/>
          <a:stretch xmlns:a="http://schemas.openxmlformats.org/drawingml/2006/main"/>
        </p:blipFill>
        <p:spPr>
          <a:xfrm xmlns:a="http://schemas.openxmlformats.org/drawingml/2006/main">
            <a:off x="533400" y="2609850"/>
            <a:ext cx="6248400" cy="35147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B2203692-8F58-43C3-9337-37F0B44D8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24125"/>
            <a:ext cx="440055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1일 생산량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54D9AADC-D6DB-428E-8761-934243B90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886075"/>
            <a:ext cx="1962150" cy="2056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3D176A1E-F1D8-468F-B99C-8F9C530AA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133725"/>
            <a:ext cx="1981200" cy="52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322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1,200개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D5095CF5-D9A3-47D8-B9E0-6BFF06ADC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886075"/>
            <a:ext cx="2038350" cy="2056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3C35D509-D50A-45A8-8DAD-1EBB5615A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133725"/>
            <a:ext cx="2038350" cy="52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2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1,440개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AE9BC1BB-CA98-4B70-B7C8-B5AA66984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695700"/>
            <a:ext cx="4400550" cy="31451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20% 증가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15375F38-A494-4501-AECE-7B0ACA506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276725"/>
            <a:ext cx="440055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공정불량률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922323BA-A68A-480F-BF69-71F5EFB28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638675"/>
            <a:ext cx="1962150" cy="2056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B5FCE425-0E0A-4E2C-8E6F-1D1D1C026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886325"/>
            <a:ext cx="1981200" cy="52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322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0.7%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3CAA808A-E5FF-4B4D-B0BE-FBCDC1E1C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638675"/>
            <a:ext cx="2038350" cy="2056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16" name="text-16">
            <a:extLst xmlns:a="http://schemas.openxmlformats.org/drawingml/2006/main">
              <a:ext uri="{FF2B5EF4-FFF2-40B4-BE49-F238E27FC236}">
                <a16:creationId xmlns:a16="http://schemas.microsoft.com/office/drawing/2014/main" id="{181A43D1-088D-44BC-90F6-8E3396CA4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886325"/>
            <a:ext cx="2038350" cy="52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2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0.3%</a:t>
            </a:r>
          </a:p>
        </p:txBody>
      </p:sp>
      <p:sp>
        <p:nvSpPr>
          <p:cNvPr id="17" name="text-17">
            <a:extLst xmlns:a="http://schemas.openxmlformats.org/drawingml/2006/main">
              <a:ext uri="{FF2B5EF4-FFF2-40B4-BE49-F238E27FC236}">
                <a16:creationId xmlns:a16="http://schemas.microsoft.com/office/drawing/2014/main" id="{3A55BDAD-A755-4551-856A-1AD23E002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5448300"/>
            <a:ext cx="4400550" cy="31451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0.4%p 감소</a:t>
            </a:r>
          </a:p>
        </p:txBody>
      </p:sp>
      <p:sp>
        <p:nvSpPr>
          <p:cNvPr id="18" name="text-18">
            <a:extLst xmlns:a="http://schemas.openxmlformats.org/drawingml/2006/main">
              <a:ext uri="{FF2B5EF4-FFF2-40B4-BE49-F238E27FC236}">
                <a16:creationId xmlns:a16="http://schemas.microsoft.com/office/drawing/2014/main" id="{9961EB81-6CB5-4797-913D-C892DE528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최종점검보고서 기준, 해당 도입 공정의 전후 비교입니다. 원문 비율은 도입 전 대비 비율입니다.</a:t>
            </a:r>
          </a:p>
        </p:txBody>
      </p:sp>
    </p:spTree>
    <p:extLst>
      <p:ext uri="{BB962C8B-B14F-4D97-AF65-F5344CB8AC3E}">
        <p14:creationId xmlns:p14="http://schemas.microsoft.com/office/powerpoint/2010/main" val="165225919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text-1">
            <a:extLst xmlns:a="http://schemas.openxmlformats.org/drawingml/2006/main">
              <a:ext uri="{FF2B5EF4-FFF2-40B4-BE49-F238E27FC236}">
                <a16:creationId xmlns:a16="http://schemas.microsoft.com/office/drawing/2014/main" id="{562A4E2F-1AAE-4CBC-9EE6-7947708F0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5F5013C6-9C51-4597-9C09-77E08697F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27660F56-80D6-47DE-8698-5222E141C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62000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파이프 조립 / 고주파용접 자동화 적용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EBCAABE2-8087-47C3-B6B8-7005F2264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파이프 / 용접링 / 머플러 조립과 고주파용접 공급, 가열상태 검사와 분리배출을 한 흐름으로 구성했습니다.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623B9F02-3AF5-49A5-9BCD-B51C6B87B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49530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2B6A02BA-549F-4B56-87BE-C9F28CA2B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52725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부품 정렬 / 조립과 고온 파이프 취급이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49C27C01-A615-4B09-A503-D929514A2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20771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반복되는 작업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6DA4EFF5-D695-400E-85EE-1F8F347EA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2197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3BC4A2B7-5E19-4D46-80A3-E94439857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752725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정렬공급 / 압입조립 / 용접 / 가열상태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6C00D3DE-F831-411D-9E9D-94D660C28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120771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판별을 연동한 자동화 공정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B9FCAD62-E502-45FC-BA6B-F12B4EB73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76725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공정에 반영한 구성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D87C654A-DBC8-4B0E-A0D6-2606BED73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DD84CE0A-D987-437B-A6C2-7A62F5F8B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용접링 압입 / 머플러 조립을 위한 전용 장치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C1F10E49-933B-416D-A528-45DEE85D7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4D20D497-EEA5-47BD-966A-69CE70DBE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협동로봇과 고주파 유도가열 용접 장치 연동</a:t>
            </a:r>
          </a:p>
        </p:txBody>
      </p:sp>
      <p:sp>
        <p:nvSpPr>
          <p:cNvPr id="16" name="text-16">
            <a:extLst xmlns:a="http://schemas.openxmlformats.org/drawingml/2006/main">
              <a:ext uri="{FF2B5EF4-FFF2-40B4-BE49-F238E27FC236}">
                <a16:creationId xmlns:a16="http://schemas.microsoft.com/office/drawing/2014/main" id="{113E2B87-3419-4358-B5C2-0FFB8F9B7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22736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7" name="text-17">
            <a:extLst xmlns:a="http://schemas.openxmlformats.org/drawingml/2006/main">
              <a:ext uri="{FF2B5EF4-FFF2-40B4-BE49-F238E27FC236}">
                <a16:creationId xmlns:a16="http://schemas.microsoft.com/office/drawing/2014/main" id="{1FE3FABD-4C4F-4E5B-8ED3-C3064BA21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12273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가열상태 비전판별과 양품 / 불량 판정품</a:t>
            </a:r>
          </a:p>
        </p:txBody>
      </p:sp>
      <p:sp>
        <p:nvSpPr>
          <p:cNvPr id="18" name="text-18">
            <a:extLst xmlns:a="http://schemas.openxmlformats.org/drawingml/2006/main">
              <a:ext uri="{FF2B5EF4-FFF2-40B4-BE49-F238E27FC236}">
                <a16:creationId xmlns:a16="http://schemas.microsoft.com/office/drawing/2014/main" id="{6C58A944-47A1-47E4-99FE-466BC994A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1629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분리배출</a:t>
            </a:r>
          </a:p>
        </p:txBody>
      </p:sp>
      <p:sp>
        <p:nvSpPr>
          <p:cNvPr id="19" name="text-19">
            <a:extLst xmlns:a="http://schemas.openxmlformats.org/drawingml/2006/main">
              <a:ext uri="{FF2B5EF4-FFF2-40B4-BE49-F238E27FC236}">
                <a16:creationId xmlns:a16="http://schemas.microsoft.com/office/drawing/2014/main" id="{1E95088E-E46B-4BFE-B6DD-EB90FD165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최종점검보고서 기준, 해당 도입 공정의 전후 비교입니다. 원문 비율은 도입 전 대비 비율입니다.</a:t>
            </a:r>
          </a:p>
        </p:txBody>
      </p:sp>
    </p:spTree>
    <p:extLst>
      <p:ext uri="{BB962C8B-B14F-4D97-AF65-F5344CB8AC3E}">
        <p14:creationId xmlns:p14="http://schemas.microsoft.com/office/powerpoint/2010/main" val="161061929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B2DB1403-36E7-47B9-8D90-8CAFB7D05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F5A4C87A-BC9B-42E0-8ED0-F111D3237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7FBA5A07-C923-4CFD-A44C-416C01C1C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생산량 / 불량률 전후 비교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2DF739AD-F63E-45C3-A4EF-1AAE9EB6D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11125200" cy="26612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파이프 조립 / 고주파용접 자동화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a8a90e15fc4646"/>
          <a:stretch xmlns:a="http://schemas.openxmlformats.org/drawingml/2006/main"/>
        </p:blipFill>
        <p:spPr>
          <a:xfrm xmlns:a="http://schemas.openxmlformats.org/drawingml/2006/main">
            <a:off x="533400" y="1968564"/>
            <a:ext cx="11125200" cy="3597148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D120F5AA-7B4E-406F-A006-6D13E4C73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67400"/>
            <a:ext cx="11125200" cy="2298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원본 최종점검보고서의 로봇 도입 정량성과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E794B88F-00AA-499E-8558-E3E9B4A06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최종점검보고서 p.9 발췌 최종점검보고서 기준, 해당 도입 공정의 전후 비교입니다. 원문 비율은 도입 전 대비 비율입니다.</a:t>
            </a:r>
          </a:p>
        </p:txBody>
      </p:sp>
    </p:spTree>
    <p:extLst>
      <p:ext uri="{BB962C8B-B14F-4D97-AF65-F5344CB8AC3E}">
        <p14:creationId xmlns:p14="http://schemas.microsoft.com/office/powerpoint/2010/main" val="151875755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2026-09-06T06:09:20.4750000Z</dcterms:created>
  <dcterms:modified xsi:type="dcterms:W3CDTF">2026-09-06T06:09:20.4750000Z</dcterms:modified>
</coreProperties>
</file>