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3fa20fa4ff59493c" /><Relationship Type="http://schemas.openxmlformats.org/officeDocument/2006/relationships/extended-properties" Target="/docProps/app.xml" Id="R97b0518efdce4893" /><Relationship Type="http://schemas.openxmlformats.org/officeDocument/2006/relationships/officeDocument" Target="/ppt/presentation.xml" Id="R3983aac5e3234a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fea26f2947462c"/>
  </p:sldMasterIdLst>
  <p:notesMasterIdLst>
    <p:notesMasterId xmlns:r="http://schemas.openxmlformats.org/officeDocument/2006/relationships" r:id="Ra64fcaa4d6524d9f"/>
  </p:notesMasterIdLst>
  <p:sldIdLst>
    <p:sldId xmlns:r="http://schemas.openxmlformats.org/officeDocument/2006/relationships" id="256" r:id="Rd5e473d973964430"/>
    <p:sldId xmlns:r="http://schemas.openxmlformats.org/officeDocument/2006/relationships" id="257" r:id="Rf0ece8f2fe2c467c"/>
    <p:sldId xmlns:r="http://schemas.openxmlformats.org/officeDocument/2006/relationships" id="258" r:id="R7f5b907533b74f34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5773bec0f50c4e57" /><Relationship Type="http://schemas.openxmlformats.org/officeDocument/2006/relationships/slideMaster" Target="/ppt/slideMasters/slideMaster1.xml" Id="Reffea26f2947462c" /><Relationship Type="http://schemas.openxmlformats.org/officeDocument/2006/relationships/notesMaster" Target="/ppt/notesMasters/notesMaster1.xml" Id="Ra64fcaa4d6524d9f" /><Relationship Type="http://schemas.openxmlformats.org/officeDocument/2006/relationships/presProps" Target="/ppt/presProps.xml" Id="R737ffc8de7204674" /><Relationship Type="http://schemas.openxmlformats.org/officeDocument/2006/relationships/tableStyles" Target="/ppt/tableStyles.xml" Id="R3e2ff8a002b04367" /><Relationship Type="http://schemas.openxmlformats.org/officeDocument/2006/relationships/slide" Target="/ppt/slides/slide1.xml" Id="Rd5e473d973964430" /><Relationship Type="http://schemas.openxmlformats.org/officeDocument/2006/relationships/slide" Target="/ppt/slides/slide2.xml" Id="Rf0ece8f2fe2c467c" /><Relationship Type="http://schemas.openxmlformats.org/officeDocument/2006/relationships/slide" Target="/ppt/slides/slide3.xml" Id="R7f5b907533b74f34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91da80908b4d4a3c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af7f88ba2b6347e1" /><Relationship Type="http://schemas.openxmlformats.org/officeDocument/2006/relationships/notesMaster" Target="/ppt/notesMasters/notesMaster1.xml" Id="Rc766d80e26ae4728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b0a755552bd943da" /><Relationship Type="http://schemas.openxmlformats.org/officeDocument/2006/relationships/notesMaster" Target="/ppt/notesMasters/notesMaster1.xml" Id="R60e2e6baf9db4556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ff449fd1c5514e9b" /><Relationship Type="http://schemas.openxmlformats.org/officeDocument/2006/relationships/notesMaster" Target="/ppt/notesMasters/notesMaster1.xml" Id="R26f293e6084d4761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결과보고서 기준, 해당 도입 공정의 전후 비교입니다.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결과보고서 기준, 해당 도입 공정의 전후 비교입니다.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결과보고서 p.9(인쇄 p.13) 발췌 결과보고서 기준, 해당 도입 공정의 전후 비교입니다.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c767332232467c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ea9a8675f6264d9b" /><Relationship Type="http://schemas.openxmlformats.org/officeDocument/2006/relationships/slideLayout" Target="/ppt/slideLayouts/slideLayout1.xml" Id="R542c186c21a146ef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2c186c21a146ef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2870de8bb4b81" /><Relationship Type="http://schemas.openxmlformats.org/officeDocument/2006/relationships/image" Target="/ppt/media/image.jpeg" Id="Rf139963573a7452e" /><Relationship Type="http://schemas.openxmlformats.org/officeDocument/2006/relationships/notesSlide" Target="/ppt/notesSlides/notesSlide1.xml" Id="Rdc048d21b77444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0f6a3c3ea4aee" /><Relationship Type="http://schemas.openxmlformats.org/officeDocument/2006/relationships/notesSlide" Target="/ppt/notesSlides/notesSlide2.xml" Id="R2d41ecd4615443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5c9a5409c4119" /><Relationship Type="http://schemas.openxmlformats.org/officeDocument/2006/relationships/image" Target="/ppt/media/image.png" Id="Rbd205832d2114e15" /><Relationship Type="http://schemas.openxmlformats.org/officeDocument/2006/relationships/notesSlide" Target="/ppt/notesSlides/notesSlide3.xml" Id="R0eb45528444f43fe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text-1">
            <a:extLst xmlns:a="http://schemas.openxmlformats.org/drawingml/2006/main">
              <a:ext uri="{FF2B5EF4-FFF2-40B4-BE49-F238E27FC236}">
                <a16:creationId xmlns:a16="http://schemas.microsoft.com/office/drawing/2014/main" id="{88354E67-33F7-46E7-BAA6-5371CA7EBC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95275"/>
            <a:ext cx="1905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ARTBOT</a:t>
            </a:r>
          </a:p>
        </p:txBody>
      </p:sp>
      <p:sp>
        <p:nvSpPr>
          <p:cNvPr id="2" name="text-2">
            <a:extLst xmlns:a="http://schemas.openxmlformats.org/drawingml/2006/main">
              <a:ext uri="{FF2B5EF4-FFF2-40B4-BE49-F238E27FC236}">
                <a16:creationId xmlns:a16="http://schemas.microsoft.com/office/drawing/2014/main" id="{4DC6FC38-F7B5-4FE9-BB0F-2C5B679834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14325"/>
            <a:ext cx="514350" cy="2177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01</a:t>
            </a:r>
          </a:p>
        </p:txBody>
      </p:sp>
      <p:sp>
        <p:nvSpPr>
          <p:cNvPr id="3" name="text-3">
            <a:extLst xmlns:a="http://schemas.openxmlformats.org/drawingml/2006/main">
              <a:ext uri="{FF2B5EF4-FFF2-40B4-BE49-F238E27FC236}">
                <a16:creationId xmlns:a16="http://schemas.microsoft.com/office/drawing/2014/main" id="{EE5BBCC2-AF53-44D1-8A3E-A5FCA1FDA9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23900"/>
            <a:ext cx="1112520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전기차 충전소켓 미세홀 검사</a:t>
            </a:r>
          </a:p>
        </p:txBody>
      </p:sp>
      <p:sp>
        <p:nvSpPr>
          <p:cNvPr id="4" name="text-4">
            <a:extLst xmlns:a="http://schemas.openxmlformats.org/drawingml/2006/main">
              <a:ext uri="{FF2B5EF4-FFF2-40B4-BE49-F238E27FC236}">
                <a16:creationId xmlns:a16="http://schemas.microsoft.com/office/drawing/2014/main" id="{5F01BE95-3696-4A53-8DFD-B160FFEA84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33475"/>
            <a:ext cx="11125200" cy="532257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33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미세홀 검사시간 40% 단축</a:t>
            </a:r>
          </a:p>
        </p:txBody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139963573a7452e"/>
          <a:stretch xmlns:a="http://schemas.openxmlformats.org/drawingml/2006/main"/>
        </p:blipFill>
        <p:spPr>
          <a:xfrm xmlns:a="http://schemas.openxmlformats.org/drawingml/2006/main">
            <a:off x="533400" y="2609850"/>
            <a:ext cx="6248400" cy="3514725"/>
          </a:xfrm>
          <a:prstGeom xmlns:a="http://schemas.openxmlformats.org/drawingml/2006/main" prst="rect">
            <a:avLst/>
          </a:prstGeom>
        </p:spPr>
      </p:pic>
      <p:sp>
        <p:nvSpPr>
          <p:cNvPr id="6" name="text-6">
            <a:extLst xmlns:a="http://schemas.openxmlformats.org/drawingml/2006/main">
              <a:ext uri="{FF2B5EF4-FFF2-40B4-BE49-F238E27FC236}">
                <a16:creationId xmlns:a16="http://schemas.microsoft.com/office/drawing/2014/main" id="{39676137-38F4-4E72-A1A3-D8C39D6B0A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2524125"/>
            <a:ext cx="4400550" cy="278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725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제품당 검사시간</a:t>
            </a:r>
          </a:p>
        </p:txBody>
      </p:sp>
      <p:sp>
        <p:nvSpPr>
          <p:cNvPr id="7" name="text-7">
            <a:extLst xmlns:a="http://schemas.openxmlformats.org/drawingml/2006/main">
              <a:ext uri="{FF2B5EF4-FFF2-40B4-BE49-F238E27FC236}">
                <a16:creationId xmlns:a16="http://schemas.microsoft.com/office/drawing/2014/main" id="{BDFC6BF2-CCE3-4D38-8FB5-6F4E8BC07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2886075"/>
            <a:ext cx="1962150" cy="20564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2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개선 전</a:t>
            </a:r>
          </a:p>
        </p:txBody>
      </p:sp>
      <p:sp>
        <p:nvSpPr>
          <p:cNvPr id="8" name="text-8">
            <a:extLst xmlns:a="http://schemas.openxmlformats.org/drawingml/2006/main">
              <a:ext uri="{FF2B5EF4-FFF2-40B4-BE49-F238E27FC236}">
                <a16:creationId xmlns:a16="http://schemas.microsoft.com/office/drawing/2014/main" id="{8F83D191-1A73-411A-92E8-F7D3B65031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3133725"/>
            <a:ext cx="1981200" cy="520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22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322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5초</a:t>
            </a:r>
          </a:p>
        </p:txBody>
      </p:sp>
      <p:sp>
        <p:nvSpPr>
          <p:cNvPr id="9" name="text-9">
            <a:extLst xmlns:a="http://schemas.openxmlformats.org/drawingml/2006/main">
              <a:ext uri="{FF2B5EF4-FFF2-40B4-BE49-F238E27FC236}">
                <a16:creationId xmlns:a16="http://schemas.microsoft.com/office/drawing/2014/main" id="{03402C2C-1A2A-48D9-A3E4-543F5B07DE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2886075"/>
            <a:ext cx="2038350" cy="20564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275" b="0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적용 후</a:t>
            </a:r>
          </a:p>
        </p:txBody>
      </p:sp>
      <p:sp>
        <p:nvSpPr>
          <p:cNvPr id="10" name="text-10">
            <a:extLst xmlns:a="http://schemas.openxmlformats.org/drawingml/2006/main">
              <a:ext uri="{FF2B5EF4-FFF2-40B4-BE49-F238E27FC236}">
                <a16:creationId xmlns:a16="http://schemas.microsoft.com/office/drawing/2014/main" id="{47383167-2F4F-4943-94FA-D30CC90DCA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3133725"/>
            <a:ext cx="2038350" cy="52016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225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3225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3초</a:t>
            </a:r>
          </a:p>
        </p:txBody>
      </p:sp>
      <p:sp>
        <p:nvSpPr>
          <p:cNvPr id="11" name="text-11">
            <a:extLst xmlns:a="http://schemas.openxmlformats.org/drawingml/2006/main">
              <a:ext uri="{FF2B5EF4-FFF2-40B4-BE49-F238E27FC236}">
                <a16:creationId xmlns:a16="http://schemas.microsoft.com/office/drawing/2014/main" id="{D43AA1A4-32F3-4A21-8ED1-A2EB5DB1EA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3695700"/>
            <a:ext cx="4400550" cy="31451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950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950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40% 단축</a:t>
            </a:r>
          </a:p>
        </p:txBody>
      </p:sp>
      <p:sp>
        <p:nvSpPr>
          <p:cNvPr id="12" name="text-12">
            <a:extLst xmlns:a="http://schemas.openxmlformats.org/drawingml/2006/main">
              <a:ext uri="{FF2B5EF4-FFF2-40B4-BE49-F238E27FC236}">
                <a16:creationId xmlns:a16="http://schemas.microsoft.com/office/drawing/2014/main" id="{A7A0A435-0DCC-41B3-959E-0431771B3D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4581525"/>
            <a:ext cx="440055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협동로봇 2대의 병렬 검사로 작은 홀의</a:t>
            </a:r>
          </a:p>
        </p:txBody>
      </p:sp>
      <p:sp>
        <p:nvSpPr>
          <p:cNvPr id="13" name="text-13">
            <a:extLst xmlns:a="http://schemas.openxmlformats.org/drawingml/2006/main">
              <a:ext uri="{FF2B5EF4-FFF2-40B4-BE49-F238E27FC236}">
                <a16:creationId xmlns:a16="http://schemas.microsoft.com/office/drawing/2014/main" id="{7BAF1239-FAB0-499D-AA2E-D7BC80E177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4914900"/>
            <a:ext cx="440055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도금 상태 확인과 불량 판정품</a:t>
            </a:r>
          </a:p>
        </p:txBody>
      </p:sp>
      <p:sp>
        <p:nvSpPr>
          <p:cNvPr id="14" name="text-14">
            <a:extLst xmlns:a="http://schemas.openxmlformats.org/drawingml/2006/main">
              <a:ext uri="{FF2B5EF4-FFF2-40B4-BE49-F238E27FC236}">
                <a16:creationId xmlns:a16="http://schemas.microsoft.com/office/drawing/2014/main" id="{010DA98B-CDE1-4012-A367-9B41B0F9EA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5248275"/>
            <a:ext cx="440055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분리배출을 연결했습니다.</a:t>
            </a:r>
          </a:p>
        </p:txBody>
      </p:sp>
      <p:sp>
        <p:nvSpPr>
          <p:cNvPr id="15" name="text-15">
            <a:extLst xmlns:a="http://schemas.openxmlformats.org/drawingml/2006/main">
              <a:ext uri="{FF2B5EF4-FFF2-40B4-BE49-F238E27FC236}">
                <a16:creationId xmlns:a16="http://schemas.microsoft.com/office/drawing/2014/main" id="{5D20EB47-523C-40B7-8EB6-8AD964D90F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305550"/>
            <a:ext cx="11125200" cy="15725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결과보고서 기준, 해당 도입 공정의 전후 비교입니다.</a:t>
            </a:r>
          </a:p>
        </p:txBody>
      </p:sp>
    </p:spTree>
    <p:extLst>
      <p:ext uri="{BB962C8B-B14F-4D97-AF65-F5344CB8AC3E}">
        <p14:creationId xmlns:p14="http://schemas.microsoft.com/office/powerpoint/2010/main" val="252572288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text-1">
            <a:extLst xmlns:a="http://schemas.openxmlformats.org/drawingml/2006/main">
              <a:ext uri="{FF2B5EF4-FFF2-40B4-BE49-F238E27FC236}">
                <a16:creationId xmlns:a16="http://schemas.microsoft.com/office/drawing/2014/main" id="{95C78417-314B-4710-B958-6EA94486FE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95275"/>
            <a:ext cx="1905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ARTBOT</a:t>
            </a:r>
          </a:p>
        </p:txBody>
      </p:sp>
      <p:sp>
        <p:nvSpPr>
          <p:cNvPr id="2" name="text-2">
            <a:extLst xmlns:a="http://schemas.openxmlformats.org/drawingml/2006/main">
              <a:ext uri="{FF2B5EF4-FFF2-40B4-BE49-F238E27FC236}">
                <a16:creationId xmlns:a16="http://schemas.microsoft.com/office/drawing/2014/main" id="{60AC353D-983D-4B19-956A-E4E5D0B012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14325"/>
            <a:ext cx="514350" cy="2177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02</a:t>
            </a:r>
          </a:p>
        </p:txBody>
      </p:sp>
      <p:sp>
        <p:nvSpPr>
          <p:cNvPr id="3" name="text-3">
            <a:extLst xmlns:a="http://schemas.openxmlformats.org/drawingml/2006/main">
              <a:ext uri="{FF2B5EF4-FFF2-40B4-BE49-F238E27FC236}">
                <a16:creationId xmlns:a16="http://schemas.microsoft.com/office/drawing/2014/main" id="{3147D435-734C-4FF3-B57F-05C316F7B8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62000"/>
            <a:ext cx="11125200" cy="48387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30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전기차 충전소켓 미세홀 검사 적용 구성</a:t>
            </a:r>
          </a:p>
        </p:txBody>
      </p:sp>
      <p:sp>
        <p:nvSpPr>
          <p:cNvPr id="4" name="text-4">
            <a:extLst xmlns:a="http://schemas.openxmlformats.org/drawingml/2006/main">
              <a:ext uri="{FF2B5EF4-FFF2-40B4-BE49-F238E27FC236}">
                <a16:creationId xmlns:a16="http://schemas.microsoft.com/office/drawing/2014/main" id="{CB96E21B-653D-4557-A154-8F1189562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371600"/>
            <a:ext cx="11125200" cy="2903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0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80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협동로봇 2대의 병렬 검사로 작은 홀의 도금 상태 확인과 불량 판정품 분리배출을 연결했습니다.</a:t>
            </a:r>
          </a:p>
        </p:txBody>
      </p:sp>
      <p:sp>
        <p:nvSpPr>
          <p:cNvPr id="5" name="text-5">
            <a:extLst xmlns:a="http://schemas.openxmlformats.org/drawingml/2006/main">
              <a:ext uri="{FF2B5EF4-FFF2-40B4-BE49-F238E27FC236}">
                <a16:creationId xmlns:a16="http://schemas.microsoft.com/office/drawing/2014/main" id="{F6CC3E6D-F05A-4018-90F0-11695643CC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343150"/>
            <a:ext cx="495300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1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개선 전</a:t>
            </a:r>
          </a:p>
        </p:txBody>
      </p:sp>
      <p:sp>
        <p:nvSpPr>
          <p:cNvPr id="6" name="text-6">
            <a:extLst xmlns:a="http://schemas.openxmlformats.org/drawingml/2006/main">
              <a:ext uri="{FF2B5EF4-FFF2-40B4-BE49-F238E27FC236}">
                <a16:creationId xmlns:a16="http://schemas.microsoft.com/office/drawing/2014/main" id="{0F71DAAE-1CE6-41D6-9E63-57D970B29D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752725"/>
            <a:ext cx="4876800" cy="33870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확대경으로 홀 내부를 살펴보는 수작업</a:t>
            </a:r>
          </a:p>
        </p:txBody>
      </p:sp>
      <p:sp>
        <p:nvSpPr>
          <p:cNvPr id="7" name="text-7">
            <a:extLst xmlns:a="http://schemas.openxmlformats.org/drawingml/2006/main">
              <a:ext uri="{FF2B5EF4-FFF2-40B4-BE49-F238E27FC236}">
                <a16:creationId xmlns:a16="http://schemas.microsoft.com/office/drawing/2014/main" id="{8EF9823B-3CEA-42BD-B0AD-9F5D6272AB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120771"/>
            <a:ext cx="4876800" cy="33870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검사</a:t>
            </a:r>
          </a:p>
        </p:txBody>
      </p:sp>
      <p:sp>
        <p:nvSpPr>
          <p:cNvPr id="8" name="text-8">
            <a:extLst xmlns:a="http://schemas.openxmlformats.org/drawingml/2006/main">
              <a:ext uri="{FF2B5EF4-FFF2-40B4-BE49-F238E27FC236}">
                <a16:creationId xmlns:a16="http://schemas.microsoft.com/office/drawing/2014/main" id="{78E55154-E0E3-4DEE-B531-FE3D5B3F79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343150"/>
            <a:ext cx="5219700" cy="30241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8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적용 후</a:t>
            </a:r>
          </a:p>
        </p:txBody>
      </p:sp>
      <p:sp>
        <p:nvSpPr>
          <p:cNvPr id="9" name="text-9">
            <a:extLst xmlns:a="http://schemas.openxmlformats.org/drawingml/2006/main">
              <a:ext uri="{FF2B5EF4-FFF2-40B4-BE49-F238E27FC236}">
                <a16:creationId xmlns:a16="http://schemas.microsoft.com/office/drawing/2014/main" id="{D4DEFA35-A538-4A88-B6C1-BFD9645F0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752725"/>
            <a:ext cx="5219700" cy="33870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제품별 검사 위치로 이동하고, 비전 판정에</a:t>
            </a:r>
          </a:p>
        </p:txBody>
      </p:sp>
      <p:sp>
        <p:nvSpPr>
          <p:cNvPr id="10" name="text-10">
            <a:extLst xmlns:a="http://schemas.openxmlformats.org/drawingml/2006/main">
              <a:ext uri="{FF2B5EF4-FFF2-40B4-BE49-F238E27FC236}">
                <a16:creationId xmlns:a16="http://schemas.microsoft.com/office/drawing/2014/main" id="{CE18A7D6-399A-4A7C-8FEB-94947E0B2D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120771"/>
            <a:ext cx="5219700" cy="33870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21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따라 분리배출하는 로봇 검사</a:t>
            </a:r>
          </a:p>
        </p:txBody>
      </p:sp>
      <p:sp>
        <p:nvSpPr>
          <p:cNvPr id="11" name="text-11">
            <a:extLst xmlns:a="http://schemas.openxmlformats.org/drawingml/2006/main">
              <a:ext uri="{FF2B5EF4-FFF2-40B4-BE49-F238E27FC236}">
                <a16:creationId xmlns:a16="http://schemas.microsoft.com/office/drawing/2014/main" id="{650CAE22-9D52-432D-BA48-33D9B4EFEE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276725"/>
            <a:ext cx="11125200" cy="29032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18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공정에 반영한 구성</a:t>
            </a:r>
          </a:p>
        </p:txBody>
      </p:sp>
      <p:sp>
        <p:nvSpPr>
          <p:cNvPr id="12" name="text-12">
            <a:extLst xmlns:a="http://schemas.openxmlformats.org/drawingml/2006/main">
              <a:ext uri="{FF2B5EF4-FFF2-40B4-BE49-F238E27FC236}">
                <a16:creationId xmlns:a16="http://schemas.microsoft.com/office/drawing/2014/main" id="{B1FFE484-6F69-4928-934B-A612D16DF9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657725"/>
            <a:ext cx="381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01</a:t>
            </a:r>
          </a:p>
        </p:txBody>
      </p:sp>
      <p:sp>
        <p:nvSpPr>
          <p:cNvPr id="13" name="text-13">
            <a:extLst xmlns:a="http://schemas.openxmlformats.org/drawingml/2006/main">
              <a:ext uri="{FF2B5EF4-FFF2-40B4-BE49-F238E27FC236}">
                <a16:creationId xmlns:a16="http://schemas.microsoft.com/office/drawing/2014/main" id="{322C5A80-038F-493A-AC48-1BEFD44A8A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657725"/>
            <a:ext cx="4800600" cy="278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카메라 / 조명 / 배출 그리퍼를 결합한 로봇 말단</a:t>
            </a:r>
          </a:p>
        </p:txBody>
      </p:sp>
      <p:sp>
        <p:nvSpPr>
          <p:cNvPr id="14" name="text-14">
            <a:extLst xmlns:a="http://schemas.openxmlformats.org/drawingml/2006/main">
              <a:ext uri="{FF2B5EF4-FFF2-40B4-BE49-F238E27FC236}">
                <a16:creationId xmlns:a16="http://schemas.microsoft.com/office/drawing/2014/main" id="{95A98944-BBA7-4A2B-A040-69F4FD82A1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4657725"/>
            <a:ext cx="381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02</a:t>
            </a:r>
          </a:p>
        </p:txBody>
      </p:sp>
      <p:sp>
        <p:nvSpPr>
          <p:cNvPr id="15" name="text-15">
            <a:extLst xmlns:a="http://schemas.openxmlformats.org/drawingml/2006/main">
              <a:ext uri="{FF2B5EF4-FFF2-40B4-BE49-F238E27FC236}">
                <a16:creationId xmlns:a16="http://schemas.microsoft.com/office/drawing/2014/main" id="{E3BA5984-15AC-4BD5-839B-1251894081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657725"/>
            <a:ext cx="4800600" cy="278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트레이 / 인덱스 공급을 수용하는 병렬 검사</a:t>
            </a:r>
          </a:p>
        </p:txBody>
      </p:sp>
      <p:sp>
        <p:nvSpPr>
          <p:cNvPr id="16" name="text-16">
            <a:extLst xmlns:a="http://schemas.openxmlformats.org/drawingml/2006/main">
              <a:ext uri="{FF2B5EF4-FFF2-40B4-BE49-F238E27FC236}">
                <a16:creationId xmlns:a16="http://schemas.microsoft.com/office/drawing/2014/main" id="{444DCD62-C6D0-4B22-8610-FBAECAD76C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122736"/>
            <a:ext cx="381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03</a:t>
            </a:r>
          </a:p>
        </p:txBody>
      </p:sp>
      <p:sp>
        <p:nvSpPr>
          <p:cNvPr id="17" name="text-17">
            <a:extLst xmlns:a="http://schemas.openxmlformats.org/drawingml/2006/main">
              <a:ext uri="{FF2B5EF4-FFF2-40B4-BE49-F238E27FC236}">
                <a16:creationId xmlns:a16="http://schemas.microsoft.com/office/drawing/2014/main" id="{A9644EBE-38AE-4305-B9A2-C25C33190A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5122736"/>
            <a:ext cx="4800600" cy="278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7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제품별 검사경로와 비전 판정 / 제어 연동</a:t>
            </a:r>
          </a:p>
        </p:txBody>
      </p:sp>
      <p:sp>
        <p:nvSpPr>
          <p:cNvPr id="18" name="text-18">
            <a:extLst xmlns:a="http://schemas.openxmlformats.org/drawingml/2006/main">
              <a:ext uri="{FF2B5EF4-FFF2-40B4-BE49-F238E27FC236}">
                <a16:creationId xmlns:a16="http://schemas.microsoft.com/office/drawing/2014/main" id="{3D8BB2B2-847D-4DB4-843E-DC7F971FF8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305550"/>
            <a:ext cx="11125200" cy="15725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결과보고서 기준, 해당 도입 공정의 전후 비교입니다.</a:t>
            </a:r>
          </a:p>
        </p:txBody>
      </p:sp>
    </p:spTree>
    <p:extLst>
      <p:ext uri="{BB962C8B-B14F-4D97-AF65-F5344CB8AC3E}">
        <p14:creationId xmlns:p14="http://schemas.microsoft.com/office/powerpoint/2010/main" val="793772594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text-1">
            <a:extLst xmlns:a="http://schemas.openxmlformats.org/drawingml/2006/main">
              <a:ext uri="{FF2B5EF4-FFF2-40B4-BE49-F238E27FC236}">
                <a16:creationId xmlns:a16="http://schemas.microsoft.com/office/drawing/2014/main" id="{4C266E93-89FB-4CA5-BAAC-06FC952CC6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95275"/>
            <a:ext cx="1905000" cy="25403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defRPr>
            </a:pPr>
            <a:r>
              <a:rPr sz="1575" b="1">
                <a:solidFill>
                  <a:srgbClr val="007CB9"/>
                </a:solidFill>
                <a:latin typeface="Malgun Gothic"/>
                <a:ea typeface="Malgun Gothic"/>
                <a:cs typeface="Malgun Gothic"/>
              </a:rPr>
              <a:t>ARTBOT</a:t>
            </a:r>
          </a:p>
        </p:txBody>
      </p:sp>
      <p:sp>
        <p:nvSpPr>
          <p:cNvPr id="2" name="text-2">
            <a:extLst xmlns:a="http://schemas.openxmlformats.org/drawingml/2006/main">
              <a:ext uri="{FF2B5EF4-FFF2-40B4-BE49-F238E27FC236}">
                <a16:creationId xmlns:a16="http://schemas.microsoft.com/office/drawing/2014/main" id="{1C24D5D1-28FE-4EE7-9F67-38149C16A1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314325"/>
            <a:ext cx="514350" cy="217742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3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03</a:t>
            </a:r>
          </a:p>
        </p:txBody>
      </p:sp>
      <p:sp>
        <p:nvSpPr>
          <p:cNvPr id="3" name="text-3">
            <a:extLst xmlns:a="http://schemas.openxmlformats.org/drawingml/2006/main">
              <a:ext uri="{FF2B5EF4-FFF2-40B4-BE49-F238E27FC236}">
                <a16:creationId xmlns:a16="http://schemas.microsoft.com/office/drawing/2014/main" id="{B44719F4-25C6-4DF0-90B2-6DA24CD684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771525"/>
            <a:ext cx="11125200" cy="48387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defRPr>
            </a:pPr>
            <a:r>
              <a:rPr sz="3000" b="1">
                <a:solidFill>
                  <a:srgbClr val="112840"/>
                </a:solidFill>
                <a:latin typeface="Malgun Gothic"/>
                <a:ea typeface="Malgun Gothic"/>
                <a:cs typeface="Malgun Gothic"/>
              </a:rPr>
              <a:t>검사시간 전후 비교</a:t>
            </a:r>
          </a:p>
        </p:txBody>
      </p:sp>
      <p:sp>
        <p:nvSpPr>
          <p:cNvPr id="4" name="text-4">
            <a:extLst xmlns:a="http://schemas.openxmlformats.org/drawingml/2006/main">
              <a:ext uri="{FF2B5EF4-FFF2-40B4-BE49-F238E27FC236}">
                <a16:creationId xmlns:a16="http://schemas.microsoft.com/office/drawing/2014/main" id="{E0486EC2-DE1E-426A-9326-1E1767058B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352550"/>
            <a:ext cx="11125200" cy="26612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1650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전기차 충전소켓 미세홀 검사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d205832d2114e15"/>
          <a:stretch xmlns:a="http://schemas.openxmlformats.org/drawingml/2006/main"/>
        </p:blipFill>
        <p:spPr>
          <a:xfrm xmlns:a="http://schemas.openxmlformats.org/drawingml/2006/main">
            <a:off x="533400" y="2713334"/>
            <a:ext cx="11125200" cy="2107607"/>
          </a:xfrm>
          <a:prstGeom xmlns:a="http://schemas.openxmlformats.org/drawingml/2006/main" prst="rect">
            <a:avLst/>
          </a:prstGeom>
        </p:spPr>
      </p:pic>
      <p:sp>
        <p:nvSpPr>
          <p:cNvPr id="6" name="text-6">
            <a:extLst xmlns:a="http://schemas.openxmlformats.org/drawingml/2006/main">
              <a:ext uri="{FF2B5EF4-FFF2-40B4-BE49-F238E27FC236}">
                <a16:creationId xmlns:a16="http://schemas.microsoft.com/office/drawing/2014/main" id="{B49029E6-BA83-426C-8A89-C43D4E7859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867400"/>
            <a:ext cx="11125200" cy="2298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defRPr>
            </a:pPr>
            <a:r>
              <a:rPr sz="1425" b="0">
                <a:solidFill>
                  <a:srgbClr val="182C43"/>
                </a:solidFill>
                <a:latin typeface="Malgun Gothic"/>
                <a:ea typeface="Malgun Gothic"/>
                <a:cs typeface="Malgun Gothic"/>
              </a:rPr>
              <a:t>원본 결과보고서의 검사시간 및 달성성과 표</a:t>
            </a:r>
          </a:p>
        </p:txBody>
      </p:sp>
      <p:sp>
        <p:nvSpPr>
          <p:cNvPr id="7" name="text-7">
            <a:extLst xmlns:a="http://schemas.openxmlformats.org/drawingml/2006/main">
              <a:ext uri="{FF2B5EF4-FFF2-40B4-BE49-F238E27FC236}">
                <a16:creationId xmlns:a16="http://schemas.microsoft.com/office/drawing/2014/main" id="{6053CCD2-905C-40F7-AC14-792D597514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305550"/>
            <a:ext cx="11125200" cy="15725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def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defRPr>
            </a:pPr>
            <a:r>
              <a:rPr sz="975" b="0">
                <a:solidFill>
                  <a:srgbClr val="637487"/>
                </a:solidFill>
                <a:latin typeface="Malgun Gothic"/>
                <a:ea typeface="Malgun Gothic"/>
                <a:cs typeface="Malgun Gothic"/>
              </a:rPr>
              <a:t>결과보고서 p.9(인쇄 p.13) 발췌 결과보고서 기준, 해당 도입 공정의 전후 비교입니다.</a:t>
            </a:r>
          </a:p>
        </p:txBody>
      </p:sp>
    </p:spTree>
    <p:extLst>
      <p:ext uri="{BB962C8B-B14F-4D97-AF65-F5344CB8AC3E}">
        <p14:creationId xmlns:p14="http://schemas.microsoft.com/office/powerpoint/2010/main" val="546475521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2026-09-06T06:09:12.9840000Z</dcterms:created>
  <dcterms:modified xsi:type="dcterms:W3CDTF">2026-09-06T06:09:12.9840000Z</dcterms:modified>
</coreProperties>
</file>