
<file path=[Content_Types].xml><?xml version="1.0" encoding="utf-8"?>
<Types xmlns="http://schemas.openxmlformats.org/package/2006/content-types">
  <Default Extension="xml" ContentType="application/vnd.openxmlformats-package.core-properties+xml"/>
  <Default Extension="jpeg" ContentType="image/jpeg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25684cf37a934fad" /><Relationship Type="http://schemas.openxmlformats.org/officeDocument/2006/relationships/extended-properties" Target="/docProps/app.xml" Id="R7cfd49228c6b40bd" /><Relationship Type="http://schemas.openxmlformats.org/officeDocument/2006/relationships/officeDocument" Target="/ppt/presentation.xml" Id="Re0f732263f4d4cd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e572db357cb4f99"/>
  </p:sldMasterIdLst>
  <p:notesMasterIdLst>
    <p:notesMasterId xmlns:r="http://schemas.openxmlformats.org/officeDocument/2006/relationships" r:id="R72b4f9c385c241af"/>
  </p:notesMasterIdLst>
  <p:sldIdLst>
    <p:sldId xmlns:r="http://schemas.openxmlformats.org/officeDocument/2006/relationships" id="256" r:id="Ra531a8fdd8954fa1"/>
    <p:sldId xmlns:r="http://schemas.openxmlformats.org/officeDocument/2006/relationships" id="257" r:id="Rb0b22f778de14236"/>
    <p:sldId xmlns:r="http://schemas.openxmlformats.org/officeDocument/2006/relationships" id="258" r:id="R8031bd38ebb94268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26c30174cf384636" /><Relationship Type="http://schemas.openxmlformats.org/officeDocument/2006/relationships/slideMaster" Target="/ppt/slideMasters/slideMaster1.xml" Id="R6e572db357cb4f99" /><Relationship Type="http://schemas.openxmlformats.org/officeDocument/2006/relationships/notesMaster" Target="/ppt/notesMasters/notesMaster1.xml" Id="R72b4f9c385c241af" /><Relationship Type="http://schemas.openxmlformats.org/officeDocument/2006/relationships/presProps" Target="/ppt/presProps.xml" Id="Rba1d59332f664aa2" /><Relationship Type="http://schemas.openxmlformats.org/officeDocument/2006/relationships/tableStyles" Target="/ppt/tableStyles.xml" Id="R58c9e38fe18f4166" /><Relationship Type="http://schemas.openxmlformats.org/officeDocument/2006/relationships/slide" Target="/ppt/slides/slide1.xml" Id="Ra531a8fdd8954fa1" /><Relationship Type="http://schemas.openxmlformats.org/officeDocument/2006/relationships/slide" Target="/ppt/slides/slide2.xml" Id="Rb0b22f778de14236" /><Relationship Type="http://schemas.openxmlformats.org/officeDocument/2006/relationships/slide" Target="/ppt/slides/slide3.xml" Id="R8031bd38ebb94268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eef42e5644cc4599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7d9f737218714c54" /><Relationship Type="http://schemas.openxmlformats.org/officeDocument/2006/relationships/notesMaster" Target="/ppt/notesMasters/notesMaster1.xml" Id="R971b8f1d17264f1c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f53ff4c7291a4961" /><Relationship Type="http://schemas.openxmlformats.org/officeDocument/2006/relationships/notesMaster" Target="/ppt/notesMasters/notesMaster1.xml" Id="R41c7d0773a5a4c0f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fac261a755574c88" /><Relationship Type="http://schemas.openxmlformats.org/officeDocument/2006/relationships/notesMaster" Target="/ppt/notesMasters/notesMaster1.xml" Id="R02e0cc2062914105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검사기 구성도와 광학 테스트자료 기준.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검사기 구성도와 광학 테스트자료 기준.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검사기 구성 도면 p.8 발췌 검사기 구성도와 광학 테스트자료 기준.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5a922c6b844f87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18722838031045cb" /><Relationship Type="http://schemas.openxmlformats.org/officeDocument/2006/relationships/slideLayout" Target="/ppt/slideLayouts/slideLayout1.xml" Id="Re994fad48d93487e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994fad48d93487e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21bd514ec542b7" /><Relationship Type="http://schemas.openxmlformats.org/officeDocument/2006/relationships/image" Target="/ppt/media/image.jpeg" Id="Rc093836057c54dc2" /><Relationship Type="http://schemas.openxmlformats.org/officeDocument/2006/relationships/notesSlide" Target="/ppt/notesSlides/notesSlide1.xml" Id="R4fe828f3f87b447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d19f4cee024399" /><Relationship Type="http://schemas.openxmlformats.org/officeDocument/2006/relationships/notesSlide" Target="/ppt/notesSlides/notesSlide2.xml" Id="R27e8f5d25e284dc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3d9258803e484d" /><Relationship Type="http://schemas.openxmlformats.org/officeDocument/2006/relationships/image" Target="/ppt/media/image.png" Id="R12bbbc97478d4771" /><Relationship Type="http://schemas.openxmlformats.org/officeDocument/2006/relationships/notesSlide" Target="/ppt/notesSlides/notesSlide3.xml" Id="Rb99b4120fb0a4be4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3" name="text-1">
            <a:extLst xmlns:a="http://schemas.openxmlformats.org/drawingml/2006/main">
              <a:ext uri="{FF2B5EF4-FFF2-40B4-BE49-F238E27FC236}">
                <a16:creationId xmlns:a16="http://schemas.microsoft.com/office/drawing/2014/main" id="{25248DB4-AF8C-44A7-893B-AA6CAE0045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95275"/>
            <a:ext cx="1905000" cy="25403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defRPr>
            </a:pPr>
            <a:r>
              <a:rPr sz="15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rPr>
              <a:t>ARTBOT</a:t>
            </a:r>
          </a:p>
        </p:txBody>
      </p:sp>
      <p:sp>
        <p:nvSpPr>
          <p:cNvPr id="2" name="text-2">
            <a:extLst xmlns:a="http://schemas.openxmlformats.org/drawingml/2006/main">
              <a:ext uri="{FF2B5EF4-FFF2-40B4-BE49-F238E27FC236}">
                <a16:creationId xmlns:a16="http://schemas.microsoft.com/office/drawing/2014/main" id="{6D3007E0-301A-4F48-9DEC-2CD31438B0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314325"/>
            <a:ext cx="514350" cy="21774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defRPr>
            </a:pPr>
            <a:r>
              <a:rPr sz="1350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rPr>
              <a:t>01</a:t>
            </a:r>
          </a:p>
        </p:txBody>
      </p:sp>
      <p:sp>
        <p:nvSpPr>
          <p:cNvPr id="3" name="text-3">
            <a:extLst xmlns:a="http://schemas.openxmlformats.org/drawingml/2006/main">
              <a:ext uri="{FF2B5EF4-FFF2-40B4-BE49-F238E27FC236}">
                <a16:creationId xmlns:a16="http://schemas.microsoft.com/office/drawing/2014/main" id="{7AAE3F2B-C377-42BD-B47D-4D87C4A951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723900"/>
            <a:ext cx="11125200" cy="302419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8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defRPr>
            </a:pPr>
            <a:r>
              <a:rPr sz="18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rPr>
              <a:t>반사 금속 부스바 표면검사</a:t>
            </a:r>
          </a:p>
        </p:txBody>
      </p:sp>
      <p:sp>
        <p:nvSpPr>
          <p:cNvPr id="4" name="text-4">
            <a:extLst xmlns:a="http://schemas.openxmlformats.org/drawingml/2006/main">
              <a:ext uri="{FF2B5EF4-FFF2-40B4-BE49-F238E27FC236}">
                <a16:creationId xmlns:a16="http://schemas.microsoft.com/office/drawing/2014/main" id="{232083E2-42F9-49DD-A707-D3E521DEFB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133475"/>
            <a:ext cx="11125200" cy="532257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12840"/>
                </a:solidFill>
                <a:latin typeface="Malgun Gothic"/>
                <a:ea typeface="Malgun Gothic"/>
                <a:cs typeface="Malgun Gothic"/>
              </a:defRPr>
            </a:pPr>
            <a:r>
              <a:rPr sz="3300" b="1">
                <a:solidFill>
                  <a:srgbClr val="112840"/>
                </a:solidFill>
                <a:latin typeface="Malgun Gothic"/>
                <a:ea typeface="Malgun Gothic"/>
                <a:cs typeface="Malgun Gothic"/>
              </a:rPr>
              <a:t>표면 특성에 맞춘 촬영 / 이송 / 검사기 제어</a:t>
            </a:r>
          </a:p>
        </p:txBody>
      </p:sp>
      <p:pic>
        <p:nvPicPr>
          <p:cNvPr id="1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093836057c54dc2"/>
          <a:stretch xmlns:a="http://schemas.openxmlformats.org/drawingml/2006/main"/>
        </p:blipFill>
        <p:spPr>
          <a:xfrm xmlns:a="http://schemas.openxmlformats.org/drawingml/2006/main">
            <a:off x="533400" y="2609850"/>
            <a:ext cx="6248400" cy="3514725"/>
          </a:xfrm>
          <a:prstGeom xmlns:a="http://schemas.openxmlformats.org/drawingml/2006/main" prst="rect">
            <a:avLst/>
          </a:prstGeom>
        </p:spPr>
      </p:pic>
      <p:sp>
        <p:nvSpPr>
          <p:cNvPr id="6" name="text-6">
            <a:extLst xmlns:a="http://schemas.openxmlformats.org/drawingml/2006/main">
              <a:ext uri="{FF2B5EF4-FFF2-40B4-BE49-F238E27FC236}">
                <a16:creationId xmlns:a16="http://schemas.microsoft.com/office/drawing/2014/main" id="{3F22CA14-F944-4207-B1A8-8EA871D457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58050" y="2514600"/>
            <a:ext cx="4400550" cy="32661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2025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defRPr>
            </a:pPr>
            <a:r>
              <a:rPr sz="2025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rPr>
              <a:t>반사 금속의 조명 / 촬영 조건과 결함</a:t>
            </a:r>
          </a:p>
        </p:txBody>
      </p:sp>
      <p:sp>
        <p:nvSpPr>
          <p:cNvPr id="7" name="text-7">
            <a:extLst xmlns:a="http://schemas.openxmlformats.org/drawingml/2006/main">
              <a:ext uri="{FF2B5EF4-FFF2-40B4-BE49-F238E27FC236}">
                <a16:creationId xmlns:a16="http://schemas.microsoft.com/office/drawing/2014/main" id="{CA468EF4-A240-4F7B-BE9E-CEDE511076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58050" y="2874645"/>
            <a:ext cx="4400550" cy="32661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2025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defRPr>
            </a:pPr>
            <a:r>
              <a:rPr sz="2025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rPr>
              <a:t>기준을 검토하고, 트레이 이송 /</a:t>
            </a:r>
          </a:p>
        </p:txBody>
      </p:sp>
      <p:sp>
        <p:nvSpPr>
          <p:cNvPr id="8" name="text-8">
            <a:extLst xmlns:a="http://schemas.openxmlformats.org/drawingml/2006/main">
              <a:ext uri="{FF2B5EF4-FFF2-40B4-BE49-F238E27FC236}">
                <a16:creationId xmlns:a16="http://schemas.microsoft.com/office/drawing/2014/main" id="{3C088795-F562-49F3-901F-1250CE3434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58050" y="3234690"/>
            <a:ext cx="4400550" cy="32661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2025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defRPr>
            </a:pPr>
            <a:r>
              <a:rPr sz="2025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rPr>
              <a:t>검사기 제어 / 운영 안내를</a:t>
            </a:r>
          </a:p>
        </p:txBody>
      </p:sp>
      <p:sp>
        <p:nvSpPr>
          <p:cNvPr id="9" name="text-9">
            <a:extLst xmlns:a="http://schemas.openxmlformats.org/drawingml/2006/main">
              <a:ext uri="{FF2B5EF4-FFF2-40B4-BE49-F238E27FC236}">
                <a16:creationId xmlns:a16="http://schemas.microsoft.com/office/drawing/2014/main" id="{961BB463-871B-4CDE-AC8C-C7533F01DC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58050" y="3594735"/>
            <a:ext cx="4400550" cy="32661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2025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defRPr>
            </a:pPr>
            <a:r>
              <a:rPr sz="2025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rPr>
              <a:t>구성했습니다.</a:t>
            </a:r>
          </a:p>
        </p:txBody>
      </p:sp>
      <p:sp>
        <p:nvSpPr>
          <p:cNvPr id="10" name="text-10">
            <a:extLst xmlns:a="http://schemas.openxmlformats.org/drawingml/2006/main">
              <a:ext uri="{FF2B5EF4-FFF2-40B4-BE49-F238E27FC236}">
                <a16:creationId xmlns:a16="http://schemas.microsoft.com/office/drawing/2014/main" id="{AF77B5CA-9ABB-4D36-AA3C-DD9E44826A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58050" y="4202430"/>
            <a:ext cx="4400550" cy="302419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8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defRPr>
            </a:pPr>
            <a:r>
              <a:rPr sz="18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rPr>
              <a:t>제품과 결함 유형에 맞춘 광학 조건 정리</a:t>
            </a:r>
          </a:p>
        </p:txBody>
      </p:sp>
      <p:sp>
        <p:nvSpPr>
          <p:cNvPr id="11" name="text-11">
            <a:extLst xmlns:a="http://schemas.openxmlformats.org/drawingml/2006/main">
              <a:ext uri="{FF2B5EF4-FFF2-40B4-BE49-F238E27FC236}">
                <a16:creationId xmlns:a16="http://schemas.microsoft.com/office/drawing/2014/main" id="{7CA2FFBB-EA70-475D-BDFA-08007FC3AF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58050" y="4704874"/>
            <a:ext cx="4400550" cy="302419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8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defRPr>
            </a:pPr>
            <a:r>
              <a:rPr sz="18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rPr>
              <a:t>트레이 이송과 검사기 제어의 연계</a:t>
            </a:r>
          </a:p>
        </p:txBody>
      </p:sp>
      <p:sp>
        <p:nvSpPr>
          <p:cNvPr id="12" name="text-12">
            <a:extLst xmlns:a="http://schemas.openxmlformats.org/drawingml/2006/main">
              <a:ext uri="{FF2B5EF4-FFF2-40B4-BE49-F238E27FC236}">
                <a16:creationId xmlns:a16="http://schemas.microsoft.com/office/drawing/2014/main" id="{E8A9B74D-9228-4420-A002-DDE8D9E64B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305550"/>
            <a:ext cx="11125200" cy="15725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975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defRPr>
            </a:pPr>
            <a:r>
              <a:rPr sz="975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rPr>
              <a:t>검사기 구성도와 광학 테스트자료 기준.</a:t>
            </a:r>
          </a:p>
        </p:txBody>
      </p:sp>
    </p:spTree>
    <p:extLst>
      <p:ext uri="{BB962C8B-B14F-4D97-AF65-F5344CB8AC3E}">
        <p14:creationId xmlns:p14="http://schemas.microsoft.com/office/powerpoint/2010/main" val="274348493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0" name="text-1">
            <a:extLst xmlns:a="http://schemas.openxmlformats.org/drawingml/2006/main">
              <a:ext uri="{FF2B5EF4-FFF2-40B4-BE49-F238E27FC236}">
                <a16:creationId xmlns:a16="http://schemas.microsoft.com/office/drawing/2014/main" id="{3CE33030-BD75-4006-A643-D27EC7BDF3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95275"/>
            <a:ext cx="1905000" cy="25403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defRPr>
            </a:pPr>
            <a:r>
              <a:rPr sz="15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rPr>
              <a:t>ARTBOT</a:t>
            </a:r>
          </a:p>
        </p:txBody>
      </p:sp>
      <p:sp>
        <p:nvSpPr>
          <p:cNvPr id="2" name="text-2">
            <a:extLst xmlns:a="http://schemas.openxmlformats.org/drawingml/2006/main">
              <a:ext uri="{FF2B5EF4-FFF2-40B4-BE49-F238E27FC236}">
                <a16:creationId xmlns:a16="http://schemas.microsoft.com/office/drawing/2014/main" id="{3AD439C3-C6B8-41B5-ADBA-71F0ED8CB2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314325"/>
            <a:ext cx="514350" cy="21774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defRPr>
            </a:pPr>
            <a:r>
              <a:rPr sz="1350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rPr>
              <a:t>02</a:t>
            </a:r>
          </a:p>
        </p:txBody>
      </p:sp>
      <p:sp>
        <p:nvSpPr>
          <p:cNvPr id="3" name="text-3">
            <a:extLst xmlns:a="http://schemas.openxmlformats.org/drawingml/2006/main">
              <a:ext uri="{FF2B5EF4-FFF2-40B4-BE49-F238E27FC236}">
                <a16:creationId xmlns:a16="http://schemas.microsoft.com/office/drawing/2014/main" id="{2792879B-D884-4F92-8794-DDA095FD12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762000"/>
            <a:ext cx="11125200" cy="48387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3000" b="1">
                <a:solidFill>
                  <a:srgbClr val="112840"/>
                </a:solidFill>
                <a:latin typeface="Malgun Gothic"/>
                <a:ea typeface="Malgun Gothic"/>
                <a:cs typeface="Malgun Gothic"/>
              </a:defRPr>
            </a:pPr>
            <a:r>
              <a:rPr sz="3000" b="1">
                <a:solidFill>
                  <a:srgbClr val="112840"/>
                </a:solidFill>
                <a:latin typeface="Malgun Gothic"/>
                <a:ea typeface="Malgun Gothic"/>
                <a:cs typeface="Malgun Gothic"/>
              </a:rPr>
              <a:t>반사 금속 부스바 표면검사 적용 구성</a:t>
            </a:r>
          </a:p>
        </p:txBody>
      </p:sp>
      <p:sp>
        <p:nvSpPr>
          <p:cNvPr id="4" name="text-4">
            <a:extLst xmlns:a="http://schemas.openxmlformats.org/drawingml/2006/main">
              <a:ext uri="{FF2B5EF4-FFF2-40B4-BE49-F238E27FC236}">
                <a16:creationId xmlns:a16="http://schemas.microsoft.com/office/drawing/2014/main" id="{3A89AEE2-8284-4E0D-B1F4-BFEC529500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371600"/>
            <a:ext cx="11125200" cy="29032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800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defRPr>
            </a:pPr>
            <a:r>
              <a:rPr sz="1800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rPr>
              <a:t>반사 금속의 조명 / 촬영 조건과 결함 기준을 검토하고, 트레이 이송 / 검사기 제어 / 운영 안내를</a:t>
            </a:r>
          </a:p>
        </p:txBody>
      </p:sp>
      <p:sp>
        <p:nvSpPr>
          <p:cNvPr id="5" name="text-5">
            <a:extLst xmlns:a="http://schemas.openxmlformats.org/drawingml/2006/main">
              <a:ext uri="{FF2B5EF4-FFF2-40B4-BE49-F238E27FC236}">
                <a16:creationId xmlns:a16="http://schemas.microsoft.com/office/drawing/2014/main" id="{A775B462-8659-42F4-95D8-498F0276FF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680210"/>
            <a:ext cx="11125200" cy="29032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800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defRPr>
            </a:pPr>
            <a:r>
              <a:rPr sz="1800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rPr>
              <a:t>구성했습니다.</a:t>
            </a:r>
          </a:p>
        </p:txBody>
      </p:sp>
      <p:sp>
        <p:nvSpPr>
          <p:cNvPr id="6" name="text-6">
            <a:extLst xmlns:a="http://schemas.openxmlformats.org/drawingml/2006/main">
              <a:ext uri="{FF2B5EF4-FFF2-40B4-BE49-F238E27FC236}">
                <a16:creationId xmlns:a16="http://schemas.microsoft.com/office/drawing/2014/main" id="{D882A3CF-9923-4D9E-B41C-E95C3D6090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343150"/>
            <a:ext cx="4953000" cy="302419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875" b="1">
                <a:solidFill>
                  <a:srgbClr val="637487"/>
                </a:solidFill>
                <a:latin typeface="Malgun Gothic"/>
                <a:ea typeface="Malgun Gothic"/>
                <a:cs typeface="Malgun Gothic"/>
              </a:defRPr>
            </a:pPr>
            <a:r>
              <a:rPr sz="1875" b="1">
                <a:solidFill>
                  <a:srgbClr val="637487"/>
                </a:solidFill>
                <a:latin typeface="Malgun Gothic"/>
                <a:ea typeface="Malgun Gothic"/>
                <a:cs typeface="Malgun Gothic"/>
              </a:rPr>
              <a:t>개선 전</a:t>
            </a:r>
          </a:p>
        </p:txBody>
      </p:sp>
      <p:sp>
        <p:nvSpPr>
          <p:cNvPr id="7" name="text-7">
            <a:extLst xmlns:a="http://schemas.openxmlformats.org/drawingml/2006/main">
              <a:ext uri="{FF2B5EF4-FFF2-40B4-BE49-F238E27FC236}">
                <a16:creationId xmlns:a16="http://schemas.microsoft.com/office/drawing/2014/main" id="{8286DD6F-0FC6-466F-A14D-8C157418CD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752725"/>
            <a:ext cx="4876800" cy="338709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2100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defRPr>
            </a:pPr>
            <a:r>
              <a:rPr sz="2100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rPr>
              <a:t>반사 / 음영과 스크래치 / 오염을</a:t>
            </a:r>
          </a:p>
        </p:txBody>
      </p:sp>
      <p:sp>
        <p:nvSpPr>
          <p:cNvPr id="8" name="text-8">
            <a:extLst xmlns:a="http://schemas.openxmlformats.org/drawingml/2006/main">
              <a:ext uri="{FF2B5EF4-FFF2-40B4-BE49-F238E27FC236}">
                <a16:creationId xmlns:a16="http://schemas.microsoft.com/office/drawing/2014/main" id="{C4F5B2AD-1050-4625-9003-762C66D48C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120771"/>
            <a:ext cx="4876800" cy="338709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2100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defRPr>
            </a:pPr>
            <a:r>
              <a:rPr sz="2100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rPr>
              <a:t>고려해야 하는 표면검사</a:t>
            </a:r>
          </a:p>
        </p:txBody>
      </p:sp>
      <p:sp>
        <p:nvSpPr>
          <p:cNvPr id="9" name="text-9">
            <a:extLst xmlns:a="http://schemas.openxmlformats.org/drawingml/2006/main">
              <a:ext uri="{FF2B5EF4-FFF2-40B4-BE49-F238E27FC236}">
                <a16:creationId xmlns:a16="http://schemas.microsoft.com/office/drawing/2014/main" id="{A66EDABC-C5C1-499D-8F60-CFFB2BA73F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343150"/>
            <a:ext cx="5219700" cy="302419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8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defRPr>
            </a:pPr>
            <a:r>
              <a:rPr sz="18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rPr>
              <a:t>적용 후</a:t>
            </a:r>
          </a:p>
        </p:txBody>
      </p:sp>
      <p:sp>
        <p:nvSpPr>
          <p:cNvPr id="10" name="text-10">
            <a:extLst xmlns:a="http://schemas.openxmlformats.org/drawingml/2006/main">
              <a:ext uri="{FF2B5EF4-FFF2-40B4-BE49-F238E27FC236}">
                <a16:creationId xmlns:a16="http://schemas.microsoft.com/office/drawing/2014/main" id="{CF8D28B3-4993-4CB9-AE59-E32E79B554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752725"/>
            <a:ext cx="5219700" cy="338709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112840"/>
                </a:solidFill>
                <a:latin typeface="Malgun Gothic"/>
                <a:ea typeface="Malgun Gothic"/>
                <a:cs typeface="Malgun Gothic"/>
              </a:defRPr>
            </a:pPr>
            <a:r>
              <a:rPr sz="2100" b="1">
                <a:solidFill>
                  <a:srgbClr val="112840"/>
                </a:solidFill>
                <a:latin typeface="Malgun Gothic"/>
                <a:ea typeface="Malgun Gothic"/>
                <a:cs typeface="Malgun Gothic"/>
              </a:rPr>
              <a:t>제품 샘플에 맞춘 촬영 조건과 트레이</a:t>
            </a:r>
          </a:p>
        </p:txBody>
      </p:sp>
      <p:sp>
        <p:nvSpPr>
          <p:cNvPr id="11" name="text-11">
            <a:extLst xmlns:a="http://schemas.openxmlformats.org/drawingml/2006/main">
              <a:ext uri="{FF2B5EF4-FFF2-40B4-BE49-F238E27FC236}">
                <a16:creationId xmlns:a16="http://schemas.microsoft.com/office/drawing/2014/main" id="{DBB7B923-35DD-48BA-AC44-FA5567FA98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3120771"/>
            <a:ext cx="5219700" cy="338709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112840"/>
                </a:solidFill>
                <a:latin typeface="Malgun Gothic"/>
                <a:ea typeface="Malgun Gothic"/>
                <a:cs typeface="Malgun Gothic"/>
              </a:defRPr>
            </a:pPr>
            <a:r>
              <a:rPr sz="2100" b="1">
                <a:solidFill>
                  <a:srgbClr val="112840"/>
                </a:solidFill>
                <a:latin typeface="Malgun Gothic"/>
                <a:ea typeface="Malgun Gothic"/>
                <a:cs typeface="Malgun Gothic"/>
              </a:rPr>
              <a:t>검사기의 운영 체계</a:t>
            </a:r>
          </a:p>
        </p:txBody>
      </p:sp>
      <p:sp>
        <p:nvSpPr>
          <p:cNvPr id="12" name="text-12">
            <a:extLst xmlns:a="http://schemas.openxmlformats.org/drawingml/2006/main">
              <a:ext uri="{FF2B5EF4-FFF2-40B4-BE49-F238E27FC236}">
                <a16:creationId xmlns:a16="http://schemas.microsoft.com/office/drawing/2014/main" id="{9F8DC5DF-3753-4505-BABA-10FF8CC9ED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276725"/>
            <a:ext cx="11125200" cy="29032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800" b="1">
                <a:solidFill>
                  <a:srgbClr val="112840"/>
                </a:solidFill>
                <a:latin typeface="Malgun Gothic"/>
                <a:ea typeface="Malgun Gothic"/>
                <a:cs typeface="Malgun Gothic"/>
              </a:defRPr>
            </a:pPr>
            <a:r>
              <a:rPr sz="1800" b="1">
                <a:solidFill>
                  <a:srgbClr val="112840"/>
                </a:solidFill>
                <a:latin typeface="Malgun Gothic"/>
                <a:ea typeface="Malgun Gothic"/>
                <a:cs typeface="Malgun Gothic"/>
              </a:rPr>
              <a:t>공정에 반영한 구성</a:t>
            </a:r>
          </a:p>
        </p:txBody>
      </p:sp>
      <p:sp>
        <p:nvSpPr>
          <p:cNvPr id="13" name="text-13">
            <a:extLst xmlns:a="http://schemas.openxmlformats.org/drawingml/2006/main">
              <a:ext uri="{FF2B5EF4-FFF2-40B4-BE49-F238E27FC236}">
                <a16:creationId xmlns:a16="http://schemas.microsoft.com/office/drawing/2014/main" id="{BE408C5C-9353-4D7B-B8BB-4D48974BCB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657725"/>
            <a:ext cx="381000" cy="25403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defRPr>
            </a:pPr>
            <a:r>
              <a:rPr sz="15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rPr>
              <a:t>01</a:t>
            </a:r>
          </a:p>
        </p:txBody>
      </p:sp>
      <p:sp>
        <p:nvSpPr>
          <p:cNvPr id="14" name="text-14">
            <a:extLst xmlns:a="http://schemas.openxmlformats.org/drawingml/2006/main">
              <a:ext uri="{FF2B5EF4-FFF2-40B4-BE49-F238E27FC236}">
                <a16:creationId xmlns:a16="http://schemas.microsoft.com/office/drawing/2014/main" id="{36BD39BC-7C60-42D1-82F5-F7AAD851EB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4657725"/>
            <a:ext cx="4800600" cy="2782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725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defRPr>
            </a:pPr>
            <a:r>
              <a:rPr sz="1725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rPr>
              <a:t>조명 / 노출 / 촬영 방식 비교와 불량 기준 협의</a:t>
            </a:r>
          </a:p>
        </p:txBody>
      </p:sp>
      <p:sp>
        <p:nvSpPr>
          <p:cNvPr id="15" name="text-15">
            <a:extLst xmlns:a="http://schemas.openxmlformats.org/drawingml/2006/main">
              <a:ext uri="{FF2B5EF4-FFF2-40B4-BE49-F238E27FC236}">
                <a16:creationId xmlns:a16="http://schemas.microsoft.com/office/drawing/2014/main" id="{5582D84F-0570-4D6D-AD3B-E715D33E1C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4657725"/>
            <a:ext cx="381000" cy="25403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defRPr>
            </a:pPr>
            <a:r>
              <a:rPr sz="15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rPr>
              <a:t>02</a:t>
            </a:r>
          </a:p>
        </p:txBody>
      </p:sp>
      <p:sp>
        <p:nvSpPr>
          <p:cNvPr id="16" name="text-16">
            <a:extLst xmlns:a="http://schemas.openxmlformats.org/drawingml/2006/main">
              <a:ext uri="{FF2B5EF4-FFF2-40B4-BE49-F238E27FC236}">
                <a16:creationId xmlns:a16="http://schemas.microsoft.com/office/drawing/2014/main" id="{6305D504-C956-4861-85EC-14CC6169CD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4657725"/>
            <a:ext cx="4800600" cy="2782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725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defRPr>
            </a:pPr>
            <a:r>
              <a:rPr sz="1725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rPr>
              <a:t>트레이 공급 / 이송과 광학검사 장치 구성</a:t>
            </a:r>
          </a:p>
        </p:txBody>
      </p:sp>
      <p:sp>
        <p:nvSpPr>
          <p:cNvPr id="17" name="text-17">
            <a:extLst xmlns:a="http://schemas.openxmlformats.org/drawingml/2006/main">
              <a:ext uri="{FF2B5EF4-FFF2-40B4-BE49-F238E27FC236}">
                <a16:creationId xmlns:a16="http://schemas.microsoft.com/office/drawing/2014/main" id="{2AE92A2A-DF5F-4E32-A504-BF20AA0FDB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122736"/>
            <a:ext cx="381000" cy="25403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defRPr>
            </a:pPr>
            <a:r>
              <a:rPr sz="15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rPr>
              <a:t>03</a:t>
            </a:r>
          </a:p>
        </p:txBody>
      </p:sp>
      <p:sp>
        <p:nvSpPr>
          <p:cNvPr id="18" name="text-18">
            <a:extLst xmlns:a="http://schemas.openxmlformats.org/drawingml/2006/main">
              <a:ext uri="{FF2B5EF4-FFF2-40B4-BE49-F238E27FC236}">
                <a16:creationId xmlns:a16="http://schemas.microsoft.com/office/drawing/2014/main" id="{BA249847-91AF-4470-AF9D-B2DBB30B52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5122736"/>
            <a:ext cx="4800600" cy="2782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725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defRPr>
            </a:pPr>
            <a:r>
              <a:rPr sz="1725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rPr>
              <a:t>조작화면 / 초기화 / 자동운전 / 정지 안내 제공</a:t>
            </a:r>
          </a:p>
        </p:txBody>
      </p:sp>
      <p:sp>
        <p:nvSpPr>
          <p:cNvPr id="19" name="text-19">
            <a:extLst xmlns:a="http://schemas.openxmlformats.org/drawingml/2006/main">
              <a:ext uri="{FF2B5EF4-FFF2-40B4-BE49-F238E27FC236}">
                <a16:creationId xmlns:a16="http://schemas.microsoft.com/office/drawing/2014/main" id="{362AEA18-2C6A-45B5-8482-4FEFE448E1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305550"/>
            <a:ext cx="11125200" cy="15725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975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defRPr>
            </a:pPr>
            <a:r>
              <a:rPr sz="975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rPr>
              <a:t>검사기 구성도와 광학 테스트자료 기준.</a:t>
            </a:r>
          </a:p>
        </p:txBody>
      </p:sp>
    </p:spTree>
    <p:extLst>
      <p:ext uri="{BB962C8B-B14F-4D97-AF65-F5344CB8AC3E}">
        <p14:creationId xmlns:p14="http://schemas.microsoft.com/office/powerpoint/2010/main" val="1136220879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text-1">
            <a:extLst xmlns:a="http://schemas.openxmlformats.org/drawingml/2006/main">
              <a:ext uri="{FF2B5EF4-FFF2-40B4-BE49-F238E27FC236}">
                <a16:creationId xmlns:a16="http://schemas.microsoft.com/office/drawing/2014/main" id="{54677D06-753A-4234-9BF8-8C24A7F3DE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95275"/>
            <a:ext cx="1905000" cy="25403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defRPr>
            </a:pPr>
            <a:r>
              <a:rPr sz="15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rPr>
              <a:t>ARTBOT</a:t>
            </a:r>
          </a:p>
        </p:txBody>
      </p:sp>
      <p:sp>
        <p:nvSpPr>
          <p:cNvPr id="2" name="text-2">
            <a:extLst xmlns:a="http://schemas.openxmlformats.org/drawingml/2006/main">
              <a:ext uri="{FF2B5EF4-FFF2-40B4-BE49-F238E27FC236}">
                <a16:creationId xmlns:a16="http://schemas.microsoft.com/office/drawing/2014/main" id="{BE50BF5F-9ECA-4C24-A92D-248DC9A862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314325"/>
            <a:ext cx="514350" cy="21774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defRPr>
            </a:pPr>
            <a:r>
              <a:rPr sz="1350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rPr>
              <a:t>03</a:t>
            </a:r>
          </a:p>
        </p:txBody>
      </p:sp>
      <p:sp>
        <p:nvSpPr>
          <p:cNvPr id="3" name="text-3">
            <a:extLst xmlns:a="http://schemas.openxmlformats.org/drawingml/2006/main">
              <a:ext uri="{FF2B5EF4-FFF2-40B4-BE49-F238E27FC236}">
                <a16:creationId xmlns:a16="http://schemas.microsoft.com/office/drawing/2014/main" id="{0934D9A7-DD6D-44EE-B08A-795CCE5618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771525"/>
            <a:ext cx="11125200" cy="48387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3000" b="1">
                <a:solidFill>
                  <a:srgbClr val="112840"/>
                </a:solidFill>
                <a:latin typeface="Malgun Gothic"/>
                <a:ea typeface="Malgun Gothic"/>
                <a:cs typeface="Malgun Gothic"/>
              </a:defRPr>
            </a:pPr>
            <a:r>
              <a:rPr sz="3000" b="1">
                <a:solidFill>
                  <a:srgbClr val="112840"/>
                </a:solidFill>
                <a:latin typeface="Malgun Gothic"/>
                <a:ea typeface="Malgun Gothic"/>
                <a:cs typeface="Malgun Gothic"/>
              </a:rPr>
              <a:t>트레이 이송과 검사장치 구성</a:t>
            </a:r>
          </a:p>
        </p:txBody>
      </p:sp>
      <p:sp>
        <p:nvSpPr>
          <p:cNvPr id="4" name="text-4">
            <a:extLst xmlns:a="http://schemas.openxmlformats.org/drawingml/2006/main">
              <a:ext uri="{FF2B5EF4-FFF2-40B4-BE49-F238E27FC236}">
                <a16:creationId xmlns:a16="http://schemas.microsoft.com/office/drawing/2014/main" id="{F02C835B-5E1F-4CAD-927D-5ABBBC6DFC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352550"/>
            <a:ext cx="11125200" cy="266129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defRPr>
            </a:pPr>
            <a:r>
              <a:rPr sz="1650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rPr>
              <a:t>반사 금속 부스바 표면검사</a:t>
            </a:r>
          </a:p>
        </p:txBody>
      </p:sp>
      <p:pic>
        <p:nvPicPr>
          <p:cNvPr id="1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2bbbc97478d4771"/>
          <a:stretch xmlns:a="http://schemas.openxmlformats.org/drawingml/2006/main"/>
        </p:blipFill>
        <p:spPr>
          <a:xfrm xmlns:a="http://schemas.openxmlformats.org/drawingml/2006/main">
            <a:off x="904735" y="1800225"/>
            <a:ext cx="10382529" cy="3933825"/>
          </a:xfrm>
          <a:prstGeom xmlns:a="http://schemas.openxmlformats.org/drawingml/2006/main" prst="rect">
            <a:avLst/>
          </a:prstGeom>
        </p:spPr>
      </p:pic>
      <p:sp>
        <p:nvSpPr>
          <p:cNvPr id="6" name="text-6">
            <a:extLst xmlns:a="http://schemas.openxmlformats.org/drawingml/2006/main">
              <a:ext uri="{FF2B5EF4-FFF2-40B4-BE49-F238E27FC236}">
                <a16:creationId xmlns:a16="http://schemas.microsoft.com/office/drawing/2014/main" id="{DCA1D427-E1E4-41B4-BD39-78E5D2D58F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867400"/>
            <a:ext cx="11125200" cy="22983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425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defRPr>
            </a:pPr>
            <a:r>
              <a:rPr sz="1425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rPr>
              <a:t>검사기 공급문서의 평면 / 정면 구성 도면</a:t>
            </a:r>
          </a:p>
        </p:txBody>
      </p:sp>
      <p:sp>
        <p:nvSpPr>
          <p:cNvPr id="7" name="text-7">
            <a:extLst xmlns:a="http://schemas.openxmlformats.org/drawingml/2006/main">
              <a:ext uri="{FF2B5EF4-FFF2-40B4-BE49-F238E27FC236}">
                <a16:creationId xmlns:a16="http://schemas.microsoft.com/office/drawing/2014/main" id="{E364C096-E701-4CF3-B63A-2EFFD5AA2B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305550"/>
            <a:ext cx="11125200" cy="15725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975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defRPr>
            </a:pPr>
            <a:r>
              <a:rPr sz="975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rPr>
              <a:t>검사기 구성 도면 p.8 발췌 검사기 구성도와 광학 테스트자료 기준.</a:t>
            </a:r>
          </a:p>
        </p:txBody>
      </p:sp>
    </p:spTree>
    <p:extLst>
      <p:ext uri="{BB962C8B-B14F-4D97-AF65-F5344CB8AC3E}">
        <p14:creationId xmlns:p14="http://schemas.microsoft.com/office/powerpoint/2010/main" val="613240814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2026-09-06T06:09:26.4740000Z</dcterms:created>
  <dcterms:modified xsi:type="dcterms:W3CDTF">2026-09-06T06:09:26.4740000Z</dcterms:modified>
</coreProperties>
</file>