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23b387fbd38e4a15" /><Relationship Type="http://schemas.openxmlformats.org/officeDocument/2006/relationships/extended-properties" Target="/docProps/app.xml" Id="Reb4e8ae31c6e4e0a" /><Relationship Type="http://schemas.openxmlformats.org/officeDocument/2006/relationships/officeDocument" Target="/ppt/presentation.xml" Id="R08fd8047f47844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5ea611bb5f4016"/>
  </p:sldMasterIdLst>
  <p:notesMasterIdLst>
    <p:notesMasterId xmlns:r="http://schemas.openxmlformats.org/officeDocument/2006/relationships" r:id="R3e24a1e663c94e5e"/>
  </p:notesMasterIdLst>
  <p:sldIdLst>
    <p:sldId xmlns:r="http://schemas.openxmlformats.org/officeDocument/2006/relationships" id="256" r:id="R9c7d9769267f4f5d"/>
    <p:sldId xmlns:r="http://schemas.openxmlformats.org/officeDocument/2006/relationships" id="257" r:id="R5696876b9f7b484e"/>
    <p:sldId xmlns:r="http://schemas.openxmlformats.org/officeDocument/2006/relationships" id="258" r:id="R475fadc3b56e4f3e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c80c6372c2014e60" /><Relationship Type="http://schemas.openxmlformats.org/officeDocument/2006/relationships/slideMaster" Target="/ppt/slideMasters/slideMaster1.xml" Id="R945ea611bb5f4016" /><Relationship Type="http://schemas.openxmlformats.org/officeDocument/2006/relationships/notesMaster" Target="/ppt/notesMasters/notesMaster1.xml" Id="R3e24a1e663c94e5e" /><Relationship Type="http://schemas.openxmlformats.org/officeDocument/2006/relationships/presProps" Target="/ppt/presProps.xml" Id="Rb92dff2460e8497a" /><Relationship Type="http://schemas.openxmlformats.org/officeDocument/2006/relationships/tableStyles" Target="/ppt/tableStyles.xml" Id="R8043b5e0357a4706" /><Relationship Type="http://schemas.openxmlformats.org/officeDocument/2006/relationships/slide" Target="/ppt/slides/slide1.xml" Id="R9c7d9769267f4f5d" /><Relationship Type="http://schemas.openxmlformats.org/officeDocument/2006/relationships/slide" Target="/ppt/slides/slide2.xml" Id="R5696876b9f7b484e" /><Relationship Type="http://schemas.openxmlformats.org/officeDocument/2006/relationships/slide" Target="/ppt/slides/slide3.xml" Id="R475fadc3b56e4f3e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29781bc934fe4976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27962c3f76ce442e" /><Relationship Type="http://schemas.openxmlformats.org/officeDocument/2006/relationships/notesMaster" Target="/ppt/notesMasters/notesMaster1.xml" Id="R87c57da3dc99427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f2ab5de274340eb" /><Relationship Type="http://schemas.openxmlformats.org/officeDocument/2006/relationships/notesMaster" Target="/ppt/notesMasters/notesMaster1.xml" Id="R309fdb6d6bb94d2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d2f996b12b8f4b14" /><Relationship Type="http://schemas.openxmlformats.org/officeDocument/2006/relationships/notesMaster" Target="/ppt/notesMasters/notesMaster1.xml" Id="R25f87d93e50b4ce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2025년 첨단제조로봇 실증사업(산업통상자원부·한국로봇산업진흥원) 최종보고서 기준.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2025년 첨단제조로봇 실증사업(산업통상자원부·한국로봇산업진흥원) 최종보고서 기준.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최종보고서 p.20 발췌 2025년 첨단제조로봇 실증사업(산업통상자원부·한국로봇산업진흥원) 최종보고서 기준.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8e564280bd41c6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ef0abe8d8fd4c6c" /><Relationship Type="http://schemas.openxmlformats.org/officeDocument/2006/relationships/slideLayout" Target="/ppt/slideLayouts/slideLayout1.xml" Id="R00486ecc4b434246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486ecc4b434246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9dff34b9a4e16" /><Relationship Type="http://schemas.openxmlformats.org/officeDocument/2006/relationships/image" Target="/ppt/media/image.jpeg" Id="Rf86a7eba33b149ab" /><Relationship Type="http://schemas.openxmlformats.org/officeDocument/2006/relationships/notesSlide" Target="/ppt/notesSlides/notesSlide1.xml" Id="R11dcb762bea64f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17a7c4ae740ac" /><Relationship Type="http://schemas.openxmlformats.org/officeDocument/2006/relationships/notesSlide" Target="/ppt/notesSlides/notesSlide2.xml" Id="R99a5ad3d81a84a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2bbf2fba34895" /><Relationship Type="http://schemas.openxmlformats.org/officeDocument/2006/relationships/image" Target="/ppt/media/image.png" Id="R0fb46a425ff1422f" /><Relationship Type="http://schemas.openxmlformats.org/officeDocument/2006/relationships/notesSlide" Target="/ppt/notesSlides/notesSlide3.xml" Id="R9b7559be0c134cfe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text-1">
            <a:extLst xmlns:a="http://schemas.openxmlformats.org/drawingml/2006/main">
              <a:ext uri="{FF2B5EF4-FFF2-40B4-BE49-F238E27FC236}">
                <a16:creationId xmlns:a16="http://schemas.microsoft.com/office/drawing/2014/main" id="{AAB7FD0D-F160-431A-9FA9-D0F4BE7A6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95275"/>
            <a:ext cx="1905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ARTBOT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231638B9-D9B3-4ADC-9DA0-10E66B644A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14325"/>
            <a:ext cx="514350" cy="2177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01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E7381A89-D060-4C2A-BE22-F408B5BBEE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23900"/>
            <a:ext cx="1112520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초음파 세척 이송 / 3면 비전검사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F9244DD2-7305-479D-85E1-706C70AC0B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33475"/>
            <a:ext cx="11125200" cy="532257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33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세척 단계 이송부터 후단 검사까지 연결</a:t>
            </a:r>
          </a:p>
        </p:txBody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86a7eba33b149ab"/>
          <a:stretch xmlns:a="http://schemas.openxmlformats.org/drawingml/2006/main"/>
        </p:blipFill>
        <p:spPr>
          <a:xfrm xmlns:a="http://schemas.openxmlformats.org/drawingml/2006/main">
            <a:off x="533400" y="2609850"/>
            <a:ext cx="6248400" cy="3514725"/>
          </a:xfrm>
          <a:prstGeom xmlns:a="http://schemas.openxmlformats.org/drawingml/2006/main" prst="rect">
            <a:avLst/>
          </a:prstGeom>
        </p:spPr>
      </p:pic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35A09A4D-53FB-48E3-804C-EFE008B1B3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2514600"/>
            <a:ext cx="4400550" cy="32661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세척기의 단계별 트레이 이송을</a:t>
            </a:r>
          </a:p>
        </p:txBody>
      </p:sp>
      <p:sp>
        <p:nvSpPr>
          <p:cNvPr id="7" name="text-7">
            <a:extLst xmlns:a="http://schemas.openxmlformats.org/drawingml/2006/main">
              <a:ext uri="{FF2B5EF4-FFF2-40B4-BE49-F238E27FC236}">
                <a16:creationId xmlns:a16="http://schemas.microsoft.com/office/drawing/2014/main" id="{FB40DB60-A3B2-4EEE-B69F-514727A118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2874645"/>
            <a:ext cx="4400550" cy="32661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협동로봇에 맡기고, 후단에는 3면 칩</a:t>
            </a:r>
          </a:p>
        </p:txBody>
      </p:sp>
      <p:sp>
        <p:nvSpPr>
          <p:cNvPr id="8" name="text-8">
            <a:extLst xmlns:a="http://schemas.openxmlformats.org/drawingml/2006/main">
              <a:ext uri="{FF2B5EF4-FFF2-40B4-BE49-F238E27FC236}">
                <a16:creationId xmlns:a16="http://schemas.microsoft.com/office/drawing/2014/main" id="{FDFFD33B-9B6C-4779-B387-8EA0847900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3234690"/>
            <a:ext cx="4400550" cy="32661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검사와 분리배출 장치를</a:t>
            </a:r>
          </a:p>
        </p:txBody>
      </p:sp>
      <p:sp>
        <p:nvSpPr>
          <p:cNvPr id="9" name="text-9">
            <a:extLst xmlns:a="http://schemas.openxmlformats.org/drawingml/2006/main">
              <a:ext uri="{FF2B5EF4-FFF2-40B4-BE49-F238E27FC236}">
                <a16:creationId xmlns:a16="http://schemas.microsoft.com/office/drawing/2014/main" id="{9836C0FC-7293-4C39-8FE0-BE5F395A2A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3594735"/>
            <a:ext cx="4400550" cy="32661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구성했습니다.</a:t>
            </a:r>
          </a:p>
        </p:txBody>
      </p:sp>
      <p:sp>
        <p:nvSpPr>
          <p:cNvPr id="10" name="text-10">
            <a:extLst xmlns:a="http://schemas.openxmlformats.org/drawingml/2006/main">
              <a:ext uri="{FF2B5EF4-FFF2-40B4-BE49-F238E27FC236}">
                <a16:creationId xmlns:a16="http://schemas.microsoft.com/office/drawing/2014/main" id="{A8F7CEEA-5B04-4623-8DD4-EDC08C8038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4202430"/>
            <a:ext cx="440055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세척기 사이의 반복 트레이 이송 자동화</a:t>
            </a:r>
          </a:p>
        </p:txBody>
      </p:sp>
      <p:sp>
        <p:nvSpPr>
          <p:cNvPr id="11" name="text-11">
            <a:extLst xmlns:a="http://schemas.openxmlformats.org/drawingml/2006/main">
              <a:ext uri="{FF2B5EF4-FFF2-40B4-BE49-F238E27FC236}">
                <a16:creationId xmlns:a16="http://schemas.microsoft.com/office/drawing/2014/main" id="{76DAC12E-057C-45D1-8CA1-298479ABD0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4704874"/>
            <a:ext cx="440055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작업자 공급과 로봇 작업의 역할 분담</a:t>
            </a:r>
          </a:p>
        </p:txBody>
      </p:sp>
      <p:sp>
        <p:nvSpPr>
          <p:cNvPr id="12" name="text-12">
            <a:extLst xmlns:a="http://schemas.openxmlformats.org/drawingml/2006/main">
              <a:ext uri="{FF2B5EF4-FFF2-40B4-BE49-F238E27FC236}">
                <a16:creationId xmlns:a16="http://schemas.microsoft.com/office/drawing/2014/main" id="{070B8AA3-79AE-4851-959D-E5441AAFC1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305550"/>
            <a:ext cx="11125200" cy="15725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2025년 첨단제조로봇 실증사업(산업통상자원부 / 한국로봇산업진흥원) 최종보고서 기준.</a:t>
            </a:r>
          </a:p>
        </p:txBody>
      </p:sp>
    </p:spTree>
    <p:extLst>
      <p:ext uri="{BB962C8B-B14F-4D97-AF65-F5344CB8AC3E}">
        <p14:creationId xmlns:p14="http://schemas.microsoft.com/office/powerpoint/2010/main" val="1944717815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text-1">
            <a:extLst xmlns:a="http://schemas.openxmlformats.org/drawingml/2006/main">
              <a:ext uri="{FF2B5EF4-FFF2-40B4-BE49-F238E27FC236}">
                <a16:creationId xmlns:a16="http://schemas.microsoft.com/office/drawing/2014/main" id="{BEFC73A1-C378-454D-BD6F-0576322C4A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95275"/>
            <a:ext cx="1905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ARTBOT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407796BA-935D-4DDA-BDB5-9890F42860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14325"/>
            <a:ext cx="514350" cy="2177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02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F2155CBC-BB90-46AF-B2F7-32FFA19911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62000"/>
            <a:ext cx="11125200" cy="48387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30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초음파 세척 이송 / 3면 비전검사 적용 구성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8245C674-98EF-48B6-99A5-F3F82FDEB9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371600"/>
            <a:ext cx="11125200" cy="2903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세척기의 단계별 트레이 이송을 협동로봇에 맡기고, 후단에는 3면 칩 검사와 분리배출 장치를 구성했습니다.</a:t>
            </a:r>
          </a:p>
        </p:txBody>
      </p:sp>
      <p:sp>
        <p:nvSpPr>
          <p:cNvPr id="5" name="text-5">
            <a:extLst xmlns:a="http://schemas.openxmlformats.org/drawingml/2006/main">
              <a:ext uri="{FF2B5EF4-FFF2-40B4-BE49-F238E27FC236}">
                <a16:creationId xmlns:a16="http://schemas.microsoft.com/office/drawing/2014/main" id="{3398BD06-227D-49AE-B3C4-9481B430CD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343150"/>
            <a:ext cx="495300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개선 전</a:t>
            </a:r>
          </a:p>
        </p:txBody>
      </p:sp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28DADFEC-C2DC-4104-A47C-2AB36B7D99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752725"/>
            <a:ext cx="4876800" cy="33870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제품 트레이를 세척기 사이로 옮기고</a:t>
            </a:r>
          </a:p>
        </p:txBody>
      </p:sp>
      <p:sp>
        <p:nvSpPr>
          <p:cNvPr id="7" name="text-7">
            <a:extLst xmlns:a="http://schemas.openxmlformats.org/drawingml/2006/main">
              <a:ext uri="{FF2B5EF4-FFF2-40B4-BE49-F238E27FC236}">
                <a16:creationId xmlns:a16="http://schemas.microsoft.com/office/drawing/2014/main" id="{251A9138-AE90-4E9D-B009-EDDED7DC7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120771"/>
            <a:ext cx="4876800" cy="33870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후단에서 검사하는 작업</a:t>
            </a:r>
          </a:p>
        </p:txBody>
      </p:sp>
      <p:sp>
        <p:nvSpPr>
          <p:cNvPr id="8" name="text-8">
            <a:extLst xmlns:a="http://schemas.openxmlformats.org/drawingml/2006/main">
              <a:ext uri="{FF2B5EF4-FFF2-40B4-BE49-F238E27FC236}">
                <a16:creationId xmlns:a16="http://schemas.microsoft.com/office/drawing/2014/main" id="{5618ACA5-E62A-4422-BDB1-41228B1E76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343150"/>
            <a:ext cx="521970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적용 후</a:t>
            </a:r>
          </a:p>
        </p:txBody>
      </p:sp>
      <p:sp>
        <p:nvSpPr>
          <p:cNvPr id="9" name="text-9">
            <a:extLst xmlns:a="http://schemas.openxmlformats.org/drawingml/2006/main">
              <a:ext uri="{FF2B5EF4-FFF2-40B4-BE49-F238E27FC236}">
                <a16:creationId xmlns:a16="http://schemas.microsoft.com/office/drawing/2014/main" id="{66D9A42D-67A1-46AC-BE7F-1248CEA5B0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752725"/>
            <a:ext cx="5219700" cy="33870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로봇 세척 이송과 3면 비전검사를 결합한</a:t>
            </a:r>
          </a:p>
        </p:txBody>
      </p:sp>
      <p:sp>
        <p:nvSpPr>
          <p:cNvPr id="10" name="text-10">
            <a:extLst xmlns:a="http://schemas.openxmlformats.org/drawingml/2006/main">
              <a:ext uri="{FF2B5EF4-FFF2-40B4-BE49-F238E27FC236}">
                <a16:creationId xmlns:a16="http://schemas.microsoft.com/office/drawing/2014/main" id="{6A4DE410-2D49-4DFF-90BE-A753E5A41F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120771"/>
            <a:ext cx="5219700" cy="33870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작업 흐름</a:t>
            </a:r>
          </a:p>
        </p:txBody>
      </p:sp>
      <p:sp>
        <p:nvSpPr>
          <p:cNvPr id="11" name="text-11">
            <a:extLst xmlns:a="http://schemas.openxmlformats.org/drawingml/2006/main">
              <a:ext uri="{FF2B5EF4-FFF2-40B4-BE49-F238E27FC236}">
                <a16:creationId xmlns:a16="http://schemas.microsoft.com/office/drawing/2014/main" id="{4DB80318-1E1B-4608-B6BD-B2FB27D796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276725"/>
            <a:ext cx="11125200" cy="2903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공정에 반영한 구성</a:t>
            </a:r>
          </a:p>
        </p:txBody>
      </p:sp>
      <p:sp>
        <p:nvSpPr>
          <p:cNvPr id="12" name="text-12">
            <a:extLst xmlns:a="http://schemas.openxmlformats.org/drawingml/2006/main">
              <a:ext uri="{FF2B5EF4-FFF2-40B4-BE49-F238E27FC236}">
                <a16:creationId xmlns:a16="http://schemas.microsoft.com/office/drawing/2014/main" id="{501D6410-5BC3-49AE-A274-F7A7E1446E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657725"/>
            <a:ext cx="381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01</a:t>
            </a:r>
          </a:p>
        </p:txBody>
      </p:sp>
      <p:sp>
        <p:nvSpPr>
          <p:cNvPr id="13" name="text-13">
            <a:extLst xmlns:a="http://schemas.openxmlformats.org/drawingml/2006/main">
              <a:ext uri="{FF2B5EF4-FFF2-40B4-BE49-F238E27FC236}">
                <a16:creationId xmlns:a16="http://schemas.microsoft.com/office/drawing/2014/main" id="{07F76985-5A67-42C3-BE76-2CFF0C9EC8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657725"/>
            <a:ext cx="4800600" cy="27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트레이 픽업 / 세척 단계 이송 / 배출적재 연동</a:t>
            </a:r>
          </a:p>
        </p:txBody>
      </p:sp>
      <p:sp>
        <p:nvSpPr>
          <p:cNvPr id="14" name="text-14">
            <a:extLst xmlns:a="http://schemas.openxmlformats.org/drawingml/2006/main">
              <a:ext uri="{FF2B5EF4-FFF2-40B4-BE49-F238E27FC236}">
                <a16:creationId xmlns:a16="http://schemas.microsoft.com/office/drawing/2014/main" id="{9407577B-9739-40E1-B009-F79147CCE6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4657725"/>
            <a:ext cx="381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02</a:t>
            </a:r>
          </a:p>
        </p:txBody>
      </p:sp>
      <p:sp>
        <p:nvSpPr>
          <p:cNvPr id="15" name="text-15">
            <a:extLst xmlns:a="http://schemas.openxmlformats.org/drawingml/2006/main">
              <a:ext uri="{FF2B5EF4-FFF2-40B4-BE49-F238E27FC236}">
                <a16:creationId xmlns:a16="http://schemas.microsoft.com/office/drawing/2014/main" id="{171BF431-4993-4B19-8EAA-A9E5B28CD3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657725"/>
            <a:ext cx="4800600" cy="27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기존 세척기와 작업자 공급 동선을 반영한 배치</a:t>
            </a:r>
          </a:p>
        </p:txBody>
      </p:sp>
      <p:sp>
        <p:nvSpPr>
          <p:cNvPr id="16" name="text-16">
            <a:extLst xmlns:a="http://schemas.openxmlformats.org/drawingml/2006/main">
              <a:ext uri="{FF2B5EF4-FFF2-40B4-BE49-F238E27FC236}">
                <a16:creationId xmlns:a16="http://schemas.microsoft.com/office/drawing/2014/main" id="{41EA838A-CD8A-468B-8A8F-48B5D35FF5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122736"/>
            <a:ext cx="381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03</a:t>
            </a:r>
          </a:p>
        </p:txBody>
      </p:sp>
      <p:sp>
        <p:nvSpPr>
          <p:cNvPr id="17" name="text-17">
            <a:extLst xmlns:a="http://schemas.openxmlformats.org/drawingml/2006/main">
              <a:ext uri="{FF2B5EF4-FFF2-40B4-BE49-F238E27FC236}">
                <a16:creationId xmlns:a16="http://schemas.microsoft.com/office/drawing/2014/main" id="{BCAD5307-0FC5-4156-A018-093A1FD91B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122736"/>
            <a:ext cx="4800600" cy="27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상 / 좌 / 우 3면 칩 검사와 검사품 분리배출</a:t>
            </a:r>
          </a:p>
        </p:txBody>
      </p:sp>
      <p:sp>
        <p:nvSpPr>
          <p:cNvPr id="18" name="text-18">
            <a:extLst xmlns:a="http://schemas.openxmlformats.org/drawingml/2006/main">
              <a:ext uri="{FF2B5EF4-FFF2-40B4-BE49-F238E27FC236}">
                <a16:creationId xmlns:a16="http://schemas.microsoft.com/office/drawing/2014/main" id="{86DF8DFC-18A4-4EFB-AE6B-771D3CA69A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305550"/>
            <a:ext cx="11125200" cy="15725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2025년 첨단제조로봇 실증사업(산업통상자원부 / 한국로봇산업진흥원) 최종보고서 기준.</a:t>
            </a:r>
          </a:p>
        </p:txBody>
      </p:sp>
    </p:spTree>
    <p:extLst>
      <p:ext uri="{BB962C8B-B14F-4D97-AF65-F5344CB8AC3E}">
        <p14:creationId xmlns:p14="http://schemas.microsoft.com/office/powerpoint/2010/main" val="372823434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text-1">
            <a:extLst xmlns:a="http://schemas.openxmlformats.org/drawingml/2006/main">
              <a:ext uri="{FF2B5EF4-FFF2-40B4-BE49-F238E27FC236}">
                <a16:creationId xmlns:a16="http://schemas.microsoft.com/office/drawing/2014/main" id="{2D629387-82B8-44AA-A8C3-62D8F1B0B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95275"/>
            <a:ext cx="1905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ARTBOT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C0A06EEE-1329-4310-B8A6-1D26D18DDB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14325"/>
            <a:ext cx="514350" cy="2177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03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BB7B78E4-4F98-4F99-A7BB-D2D66F3971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71525"/>
            <a:ext cx="11125200" cy="48387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30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실제 세척 작업절차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57FDCF22-9FFE-4F2C-9DDF-882D50DD6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352550"/>
            <a:ext cx="11125200" cy="26612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6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초음파 세척 이송 / 3면 비전검사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fb46a425ff1422f"/>
          <a:stretch xmlns:a="http://schemas.openxmlformats.org/drawingml/2006/main"/>
        </p:blipFill>
        <p:spPr>
          <a:xfrm xmlns:a="http://schemas.openxmlformats.org/drawingml/2006/main">
            <a:off x="1259330" y="1800225"/>
            <a:ext cx="9673340" cy="3933825"/>
          </a:xfrm>
          <a:prstGeom xmlns:a="http://schemas.openxmlformats.org/drawingml/2006/main" prst="rect">
            <a:avLst/>
          </a:prstGeom>
        </p:spPr>
      </p:pic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89CDFAAC-03FD-499B-8CC3-4C54C88BE2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867400"/>
            <a:ext cx="11125200" cy="2298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4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최종보고서의 트레이 공급 / 픽업 / 세척 이송 사진</a:t>
            </a:r>
          </a:p>
        </p:txBody>
      </p:sp>
      <p:sp>
        <p:nvSpPr>
          <p:cNvPr id="7" name="text-7">
            <a:extLst xmlns:a="http://schemas.openxmlformats.org/drawingml/2006/main">
              <a:ext uri="{FF2B5EF4-FFF2-40B4-BE49-F238E27FC236}">
                <a16:creationId xmlns:a16="http://schemas.microsoft.com/office/drawing/2014/main" id="{9019C458-8656-426D-8D70-2C3800A02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305550"/>
            <a:ext cx="11125200" cy="15725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최종보고서 p.20 발췌 2025년 첨단제조로봇 실증사업(산업통상자원부 / 한국로봇산업진흥원) 최종보고서 기준.</a:t>
            </a:r>
          </a:p>
        </p:txBody>
      </p:sp>
    </p:spTree>
    <p:extLst>
      <p:ext uri="{BB962C8B-B14F-4D97-AF65-F5344CB8AC3E}">
        <p14:creationId xmlns:p14="http://schemas.microsoft.com/office/powerpoint/2010/main" val="134027118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2026-09-06T06:09:17.3830000Z</dcterms:created>
  <dcterms:modified xsi:type="dcterms:W3CDTF">2026-09-06T06:09:17.3830000Z</dcterms:modified>
</coreProperties>
</file>